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3" r:id="rId7"/>
    <p:sldId id="261" r:id="rId8"/>
    <p:sldId id="271" r:id="rId9"/>
    <p:sldId id="262" r:id="rId10"/>
    <p:sldId id="273" r:id="rId11"/>
    <p:sldId id="264" r:id="rId12"/>
    <p:sldId id="272" r:id="rId13"/>
    <p:sldId id="265" r:id="rId14"/>
    <p:sldId id="276" r:id="rId15"/>
    <p:sldId id="266" r:id="rId16"/>
    <p:sldId id="275" r:id="rId17"/>
    <p:sldId id="267" r:id="rId18"/>
    <p:sldId id="277" r:id="rId19"/>
    <p:sldId id="268" r:id="rId20"/>
  </p:sldIdLst>
  <p:sldSz cx="18288000" cy="10287000"/>
  <p:notesSz cx="6858000" cy="9144000"/>
  <p:embeddedFontLst>
    <p:embeddedFont>
      <p:font typeface="Open Sauce" panose="020B0604020202020204" charset="0"/>
      <p:regular r:id="rId22"/>
    </p:embeddedFont>
    <p:embeddedFont>
      <p:font typeface="Open Sauce Bold" panose="020B0604020202020204" charset="0"/>
      <p:regular r:id="rId23"/>
    </p:embeddedFont>
    <p:embeddedFont>
      <p:font typeface="Open Sauce Bold Italic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B12"/>
    <a:srgbClr val="106861"/>
    <a:srgbClr val="277D75"/>
    <a:srgbClr val="D2F47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7797" autoAdjust="0"/>
  </p:normalViewPr>
  <p:slideViewPr>
    <p:cSldViewPr>
      <p:cViewPr varScale="1">
        <p:scale>
          <a:sx n="56" d="100"/>
          <a:sy n="56" d="100"/>
        </p:scale>
        <p:origin x="61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5A2E8-63B4-469B-A1D1-03CD51F23699}"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6016C6-9C10-4948-9CCB-633968B3EC2E}" type="slidenum">
              <a:rPr lang="en-US" smtClean="0"/>
              <a:t>‹#›</a:t>
            </a:fld>
            <a:endParaRPr lang="en-US"/>
          </a:p>
        </p:txBody>
      </p:sp>
    </p:spTree>
    <p:extLst>
      <p:ext uri="{BB962C8B-B14F-4D97-AF65-F5344CB8AC3E}">
        <p14:creationId xmlns:p14="http://schemas.microsoft.com/office/powerpoint/2010/main" val="1416156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a:t>
            </a:fld>
            <a:endParaRPr lang="en-US"/>
          </a:p>
        </p:txBody>
      </p:sp>
    </p:spTree>
    <p:extLst>
      <p:ext uri="{BB962C8B-B14F-4D97-AF65-F5344CB8AC3E}">
        <p14:creationId xmlns:p14="http://schemas.microsoft.com/office/powerpoint/2010/main" val="246608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10</a:t>
            </a:fld>
            <a:endParaRPr lang="en-US"/>
          </a:p>
        </p:txBody>
      </p:sp>
    </p:spTree>
    <p:extLst>
      <p:ext uri="{BB962C8B-B14F-4D97-AF65-F5344CB8AC3E}">
        <p14:creationId xmlns:p14="http://schemas.microsoft.com/office/powerpoint/2010/main" val="1107587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11</a:t>
            </a:fld>
            <a:endParaRPr lang="en-US"/>
          </a:p>
        </p:txBody>
      </p:sp>
    </p:spTree>
    <p:extLst>
      <p:ext uri="{BB962C8B-B14F-4D97-AF65-F5344CB8AC3E}">
        <p14:creationId xmlns:p14="http://schemas.microsoft.com/office/powerpoint/2010/main" val="141783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12</a:t>
            </a:fld>
            <a:endParaRPr lang="en-US"/>
          </a:p>
        </p:txBody>
      </p:sp>
    </p:spTree>
    <p:extLst>
      <p:ext uri="{BB962C8B-B14F-4D97-AF65-F5344CB8AC3E}">
        <p14:creationId xmlns:p14="http://schemas.microsoft.com/office/powerpoint/2010/main" val="1556688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13</a:t>
            </a:fld>
            <a:endParaRPr lang="en-US"/>
          </a:p>
        </p:txBody>
      </p:sp>
    </p:spTree>
    <p:extLst>
      <p:ext uri="{BB962C8B-B14F-4D97-AF65-F5344CB8AC3E}">
        <p14:creationId xmlns:p14="http://schemas.microsoft.com/office/powerpoint/2010/main" val="3500267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14</a:t>
            </a:fld>
            <a:endParaRPr lang="en-US"/>
          </a:p>
        </p:txBody>
      </p:sp>
    </p:spTree>
    <p:extLst>
      <p:ext uri="{BB962C8B-B14F-4D97-AF65-F5344CB8AC3E}">
        <p14:creationId xmlns:p14="http://schemas.microsoft.com/office/powerpoint/2010/main" val="2770275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15</a:t>
            </a:fld>
            <a:endParaRPr lang="en-US"/>
          </a:p>
        </p:txBody>
      </p:sp>
    </p:spTree>
    <p:extLst>
      <p:ext uri="{BB962C8B-B14F-4D97-AF65-F5344CB8AC3E}">
        <p14:creationId xmlns:p14="http://schemas.microsoft.com/office/powerpoint/2010/main" val="4102576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16</a:t>
            </a:fld>
            <a:endParaRPr lang="en-US"/>
          </a:p>
        </p:txBody>
      </p:sp>
    </p:spTree>
    <p:extLst>
      <p:ext uri="{BB962C8B-B14F-4D97-AF65-F5344CB8AC3E}">
        <p14:creationId xmlns:p14="http://schemas.microsoft.com/office/powerpoint/2010/main" val="1648495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17</a:t>
            </a:fld>
            <a:endParaRPr lang="en-US"/>
          </a:p>
        </p:txBody>
      </p:sp>
    </p:spTree>
    <p:extLst>
      <p:ext uri="{BB962C8B-B14F-4D97-AF65-F5344CB8AC3E}">
        <p14:creationId xmlns:p14="http://schemas.microsoft.com/office/powerpoint/2010/main" val="465233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18</a:t>
            </a:fld>
            <a:endParaRPr lang="en-US"/>
          </a:p>
        </p:txBody>
      </p:sp>
    </p:spTree>
    <p:extLst>
      <p:ext uri="{BB962C8B-B14F-4D97-AF65-F5344CB8AC3E}">
        <p14:creationId xmlns:p14="http://schemas.microsoft.com/office/powerpoint/2010/main" val="1639622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19</a:t>
            </a:fld>
            <a:endParaRPr lang="en-US"/>
          </a:p>
        </p:txBody>
      </p:sp>
    </p:spTree>
    <p:extLst>
      <p:ext uri="{BB962C8B-B14F-4D97-AF65-F5344CB8AC3E}">
        <p14:creationId xmlns:p14="http://schemas.microsoft.com/office/powerpoint/2010/main" val="19670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2</a:t>
            </a:fld>
            <a:endParaRPr lang="en-US"/>
          </a:p>
        </p:txBody>
      </p:sp>
    </p:spTree>
    <p:extLst>
      <p:ext uri="{BB962C8B-B14F-4D97-AF65-F5344CB8AC3E}">
        <p14:creationId xmlns:p14="http://schemas.microsoft.com/office/powerpoint/2010/main" val="33071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3</a:t>
            </a:fld>
            <a:endParaRPr lang="en-US"/>
          </a:p>
        </p:txBody>
      </p:sp>
    </p:spTree>
    <p:extLst>
      <p:ext uri="{BB962C8B-B14F-4D97-AF65-F5344CB8AC3E}">
        <p14:creationId xmlns:p14="http://schemas.microsoft.com/office/powerpoint/2010/main" val="1850078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4</a:t>
            </a:fld>
            <a:endParaRPr lang="en-US"/>
          </a:p>
        </p:txBody>
      </p:sp>
    </p:spTree>
    <p:extLst>
      <p:ext uri="{BB962C8B-B14F-4D97-AF65-F5344CB8AC3E}">
        <p14:creationId xmlns:p14="http://schemas.microsoft.com/office/powerpoint/2010/main" val="93634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5</a:t>
            </a:fld>
            <a:endParaRPr lang="en-US"/>
          </a:p>
        </p:txBody>
      </p:sp>
    </p:spTree>
    <p:extLst>
      <p:ext uri="{BB962C8B-B14F-4D97-AF65-F5344CB8AC3E}">
        <p14:creationId xmlns:p14="http://schemas.microsoft.com/office/powerpoint/2010/main" val="122308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6</a:t>
            </a:fld>
            <a:endParaRPr lang="en-US"/>
          </a:p>
        </p:txBody>
      </p:sp>
    </p:spTree>
    <p:extLst>
      <p:ext uri="{BB962C8B-B14F-4D97-AF65-F5344CB8AC3E}">
        <p14:creationId xmlns:p14="http://schemas.microsoft.com/office/powerpoint/2010/main" val="270257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7</a:t>
            </a:fld>
            <a:endParaRPr lang="en-US"/>
          </a:p>
        </p:txBody>
      </p:sp>
    </p:spTree>
    <p:extLst>
      <p:ext uri="{BB962C8B-B14F-4D97-AF65-F5344CB8AC3E}">
        <p14:creationId xmlns:p14="http://schemas.microsoft.com/office/powerpoint/2010/main" val="1723274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8</a:t>
            </a:fld>
            <a:endParaRPr lang="en-US"/>
          </a:p>
        </p:txBody>
      </p:sp>
    </p:spTree>
    <p:extLst>
      <p:ext uri="{BB962C8B-B14F-4D97-AF65-F5344CB8AC3E}">
        <p14:creationId xmlns:p14="http://schemas.microsoft.com/office/powerpoint/2010/main" val="4217222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16C6-9C10-4948-9CCB-633968B3EC2E}" type="slidenum">
              <a:rPr lang="en-US" smtClean="0"/>
              <a:t>9</a:t>
            </a:fld>
            <a:endParaRPr lang="en-US"/>
          </a:p>
        </p:txBody>
      </p:sp>
    </p:spTree>
    <p:extLst>
      <p:ext uri="{BB962C8B-B14F-4D97-AF65-F5344CB8AC3E}">
        <p14:creationId xmlns:p14="http://schemas.microsoft.com/office/powerpoint/2010/main" val="2186890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12.png"/><Relationship Id="rId7" Type="http://schemas.openxmlformats.org/officeDocument/2006/relationships/image" Target="../media/image6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71.svg"/><Relationship Id="rId4" Type="http://schemas.openxmlformats.org/officeDocument/2006/relationships/image" Target="../media/image13.sv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3.svg"/><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3.sv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76.sv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80.png"/><Relationship Id="rId7" Type="http://schemas.openxmlformats.org/officeDocument/2006/relationships/hyperlink" Target="https://stephenlnelson.com/articles/starting-a-small-busines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hyperlink" Target="https://digitallearning.eletsonline.com/2016/11/57505/" TargetMode="External"/><Relationship Id="rId10" Type="http://schemas.openxmlformats.org/officeDocument/2006/relationships/image" Target="../media/image83.jpeg"/><Relationship Id="rId4" Type="http://schemas.microsoft.com/office/2007/relationships/hdphoto" Target="../media/hdphoto1.wdp"/><Relationship Id="rId9" Type="http://schemas.openxmlformats.org/officeDocument/2006/relationships/hyperlink" Target="https://www.dreamstime.com/stock-illustration-minimum-wage-words-rendered-d-increasing-arrow-bar-chart-image62114652"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png"/><Relationship Id="rId3" Type="http://schemas.openxmlformats.org/officeDocument/2006/relationships/image" Target="../media/image75.png"/><Relationship Id="rId7" Type="http://schemas.openxmlformats.org/officeDocument/2006/relationships/image" Target="../media/image84.png"/><Relationship Id="rId12" Type="http://schemas.openxmlformats.org/officeDocument/2006/relationships/image" Target="../media/image87.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86.png"/><Relationship Id="rId5" Type="http://schemas.openxmlformats.org/officeDocument/2006/relationships/image" Target="../media/image50.png"/><Relationship Id="rId10" Type="http://schemas.openxmlformats.org/officeDocument/2006/relationships/image" Target="../media/image78.svg"/><Relationship Id="rId4" Type="http://schemas.openxmlformats.org/officeDocument/2006/relationships/image" Target="../media/image76.svg"/><Relationship Id="rId9" Type="http://schemas.openxmlformats.org/officeDocument/2006/relationships/image" Target="../media/image77.png"/><Relationship Id="rId14" Type="http://schemas.openxmlformats.org/officeDocument/2006/relationships/image" Target="../media/image89.svg"/></Relationships>
</file>

<file path=ppt/slides/_rels/slide17.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3.svg"/><Relationship Id="rId11" Type="http://schemas.openxmlformats.org/officeDocument/2006/relationships/hyperlink" Target="https://creativecommons.org/licenses/by-nc/3.0/" TargetMode="External"/><Relationship Id="rId5" Type="http://schemas.openxmlformats.org/officeDocument/2006/relationships/image" Target="../media/image92.png"/><Relationship Id="rId10" Type="http://schemas.openxmlformats.org/officeDocument/2006/relationships/hyperlink" Target="https://freepngimg.com/png/18840-team-picture" TargetMode="External"/><Relationship Id="rId4" Type="http://schemas.openxmlformats.org/officeDocument/2006/relationships/image" Target="../media/image91.svg"/><Relationship Id="rId9" Type="http://schemas.openxmlformats.org/officeDocument/2006/relationships/image" Target="../media/image96.png"/></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hyperlink" Target="https://www.publicdomainpictures.net/en/view-image.php?image=380701&amp;picture=any-questions" TargetMode="External"/><Relationship Id="rId4" Type="http://schemas.openxmlformats.org/officeDocument/2006/relationships/image" Target="../media/image2.svg"/><Relationship Id="rId9" Type="http://schemas.openxmlformats.org/officeDocument/2006/relationships/image" Target="../media/image97.jpg"/></Relationships>
</file>

<file path=ppt/slides/_rels/slide19.xml.rels><?xml version="1.0" encoding="UTF-8" standalone="yes"?>
<Relationships xmlns="http://schemas.openxmlformats.org/package/2006/relationships"><Relationship Id="rId8" Type="http://schemas.openxmlformats.org/officeDocument/2006/relationships/hyperlink" Target="https://www.wallpaperflare.com/assorted-color-sticky-notes-thanks-many-languages-board-buttons-wallpaper-qxxa/download/2560x1440" TargetMode="External"/><Relationship Id="rId3" Type="http://schemas.openxmlformats.org/officeDocument/2006/relationships/image" Target="../media/image12.png"/><Relationship Id="rId7" Type="http://schemas.openxmlformats.org/officeDocument/2006/relationships/image" Target="../media/image98.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0.png"/><Relationship Id="rId7" Type="http://schemas.openxmlformats.org/officeDocument/2006/relationships/hyperlink" Target="https://www.pxfuel.com/en/search?q=challenge" TargetMode="External"/><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jpeg"/><Relationship Id="rId11" Type="http://schemas.openxmlformats.org/officeDocument/2006/relationships/image" Target="../media/image23.svg"/><Relationship Id="rId5" Type="http://schemas.openxmlformats.org/officeDocument/2006/relationships/image" Target="../media/image18.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sv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hyperlink" Target="https://www.publicdomainpictures.net/en/view-image.php?image=232185&amp;picture=family-gathering" TargetMode="External"/><Relationship Id="rId13" Type="http://schemas.openxmlformats.org/officeDocument/2006/relationships/hyperlink" Target="https://creativecommons.org/licenses/by-nc/3.0/" TargetMode="External"/><Relationship Id="rId3" Type="http://schemas.openxmlformats.org/officeDocument/2006/relationships/image" Target="../media/image28.png"/><Relationship Id="rId7" Type="http://schemas.openxmlformats.org/officeDocument/2006/relationships/image" Target="../media/image30.jpeg"/><Relationship Id="rId12" Type="http://schemas.openxmlformats.org/officeDocument/2006/relationships/hyperlink" Target="https://www.pngall.com/employment-png/download/53821"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jpg"/><Relationship Id="rId11" Type="http://schemas.openxmlformats.org/officeDocument/2006/relationships/image" Target="../media/image32.png"/><Relationship Id="rId5" Type="http://schemas.openxmlformats.org/officeDocument/2006/relationships/hyperlink" Target="https://creativecommons.org/licenses/by-sa/3.0/" TargetMode="External"/><Relationship Id="rId10" Type="http://schemas.openxmlformats.org/officeDocument/2006/relationships/hyperlink" Target="https://www.thebluediamondgallery.com/wooden-tile/a/asset.html" TargetMode="External"/><Relationship Id="rId4" Type="http://schemas.openxmlformats.org/officeDocument/2006/relationships/hyperlink" Target="https://www.picpedia.org/post-it-note/e/earnings.html" TargetMode="External"/><Relationship Id="rId9" Type="http://schemas.openxmlformats.org/officeDocument/2006/relationships/image" Target="../media/image31.jpg"/></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7.xml"/><Relationship Id="rId16"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image" Target="../media/image47.jpeg"/><Relationship Id="rId21" Type="http://schemas.openxmlformats.org/officeDocument/2006/relationships/image" Target="../media/image65.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23" Type="http://schemas.openxmlformats.org/officeDocument/2006/relationships/image" Target="../media/image67.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 Id="rId22"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txBody>
            <a:bodyPr/>
            <a:lstStyle/>
            <a:p>
              <a:endParaRPr lang="en-US"/>
            </a:p>
          </p:txBody>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9439099" y="690254"/>
            <a:ext cx="7234999" cy="7234999"/>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9" name="Freeform 9"/>
          <p:cNvSpPr/>
          <p:nvPr/>
        </p:nvSpPr>
        <p:spPr>
          <a:xfrm>
            <a:off x="1057435" y="1111374"/>
            <a:ext cx="1060041" cy="848033"/>
          </a:xfrm>
          <a:custGeom>
            <a:avLst/>
            <a:gdLst/>
            <a:ahLst/>
            <a:cxnLst/>
            <a:rect l="l" t="t" r="r" b="b"/>
            <a:pathLst>
              <a:path w="1060041" h="848033">
                <a:moveTo>
                  <a:pt x="0" y="0"/>
                </a:moveTo>
                <a:lnTo>
                  <a:pt x="1060041" y="0"/>
                </a:lnTo>
                <a:lnTo>
                  <a:pt x="1060041" y="848033"/>
                </a:lnTo>
                <a:lnTo>
                  <a:pt x="0" y="8480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0" name="Group 10"/>
          <p:cNvGrpSpPr/>
          <p:nvPr/>
        </p:nvGrpSpPr>
        <p:grpSpPr>
          <a:xfrm>
            <a:off x="1057435" y="3489495"/>
            <a:ext cx="78988" cy="3562352"/>
            <a:chOff x="0" y="0"/>
            <a:chExt cx="20803" cy="938233"/>
          </a:xfrm>
        </p:grpSpPr>
        <p:sp>
          <p:nvSpPr>
            <p:cNvPr id="11" name="Freeform 11"/>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txBody>
            <a:bodyPr/>
            <a:lstStyle/>
            <a:p>
              <a:endParaRPr lang="en-US"/>
            </a:p>
          </p:txBody>
        </p:sp>
        <p:sp>
          <p:nvSpPr>
            <p:cNvPr id="12" name="TextBox 12"/>
            <p:cNvSpPr txBox="1"/>
            <p:nvPr/>
          </p:nvSpPr>
          <p:spPr>
            <a:xfrm>
              <a:off x="0" y="-19050"/>
              <a:ext cx="20803" cy="9572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TextBox 13"/>
          <p:cNvSpPr txBox="1"/>
          <p:nvPr/>
        </p:nvSpPr>
        <p:spPr>
          <a:xfrm>
            <a:off x="2240607" y="1361214"/>
            <a:ext cx="7547785" cy="348355"/>
          </a:xfrm>
          <a:prstGeom prst="rect">
            <a:avLst/>
          </a:prstGeom>
        </p:spPr>
        <p:txBody>
          <a:bodyPr lIns="0" tIns="0" rIns="0" bIns="0" rtlCol="0" anchor="t">
            <a:spAutoFit/>
          </a:bodyPr>
          <a:lstStyle/>
          <a:p>
            <a:pPr algn="l">
              <a:lnSpc>
                <a:spcPts val="2712"/>
              </a:lnSpc>
            </a:pPr>
            <a:r>
              <a:rPr lang="en-US" sz="2359" spc="-47" dirty="0">
                <a:solidFill>
                  <a:srgbClr val="191919"/>
                </a:solidFill>
                <a:latin typeface="Open Sauce"/>
              </a:rPr>
              <a:t>ADTA 5340.003 Discovery and Learning with Big Data</a:t>
            </a:r>
          </a:p>
        </p:txBody>
      </p:sp>
      <p:sp>
        <p:nvSpPr>
          <p:cNvPr id="14" name="TextBox 14"/>
          <p:cNvSpPr txBox="1"/>
          <p:nvPr/>
        </p:nvSpPr>
        <p:spPr>
          <a:xfrm>
            <a:off x="1390062" y="3672817"/>
            <a:ext cx="4415855" cy="1269874"/>
          </a:xfrm>
          <a:prstGeom prst="rect">
            <a:avLst/>
          </a:prstGeom>
        </p:spPr>
        <p:txBody>
          <a:bodyPr lIns="0" tIns="0" rIns="0" bIns="0" rtlCol="0" anchor="t">
            <a:spAutoFit/>
          </a:bodyPr>
          <a:lstStyle/>
          <a:p>
            <a:pPr algn="ctr">
              <a:lnSpc>
                <a:spcPts val="10220"/>
              </a:lnSpc>
              <a:spcBef>
                <a:spcPct val="0"/>
              </a:spcBef>
            </a:pPr>
            <a:r>
              <a:rPr lang="en-US" sz="7862">
                <a:solidFill>
                  <a:srgbClr val="191919"/>
                </a:solidFill>
                <a:latin typeface="Open Sauce"/>
              </a:rPr>
              <a:t>SNAP-Up</a:t>
            </a:r>
          </a:p>
        </p:txBody>
      </p:sp>
      <p:sp>
        <p:nvSpPr>
          <p:cNvPr id="15" name="TextBox 15"/>
          <p:cNvSpPr txBox="1"/>
          <p:nvPr/>
        </p:nvSpPr>
        <p:spPr>
          <a:xfrm>
            <a:off x="1331157" y="6287004"/>
            <a:ext cx="4533665" cy="714080"/>
          </a:xfrm>
          <a:prstGeom prst="rect">
            <a:avLst/>
          </a:prstGeom>
        </p:spPr>
        <p:txBody>
          <a:bodyPr lIns="0" tIns="0" rIns="0" bIns="0" rtlCol="0" anchor="t">
            <a:spAutoFit/>
          </a:bodyPr>
          <a:lstStyle/>
          <a:p>
            <a:pPr algn="ctr">
              <a:lnSpc>
                <a:spcPts val="2856"/>
              </a:lnSpc>
            </a:pPr>
            <a:r>
              <a:rPr lang="en-US" sz="2197" dirty="0">
                <a:solidFill>
                  <a:srgbClr val="191919"/>
                </a:solidFill>
                <a:latin typeface="Open Sauce"/>
              </a:rPr>
              <a:t>Elevating Families Out of Poverty </a:t>
            </a:r>
          </a:p>
          <a:p>
            <a:pPr algn="ctr">
              <a:lnSpc>
                <a:spcPts val="2856"/>
              </a:lnSpc>
              <a:spcBef>
                <a:spcPct val="0"/>
              </a:spcBef>
            </a:pPr>
            <a:r>
              <a:rPr lang="en-US" sz="2197" dirty="0">
                <a:solidFill>
                  <a:srgbClr val="191919"/>
                </a:solidFill>
                <a:latin typeface="Open Sauce"/>
              </a:rPr>
              <a:t>Through Innovative Policy</a:t>
            </a:r>
          </a:p>
        </p:txBody>
      </p:sp>
      <p:pic>
        <p:nvPicPr>
          <p:cNvPr id="17" name="Picture 16" descr="A heart shaped arrangement of vegetables&#10;&#10;Description automatically generated">
            <a:extLst>
              <a:ext uri="{FF2B5EF4-FFF2-40B4-BE49-F238E27FC236}">
                <a16:creationId xmlns:a16="http://schemas.microsoft.com/office/drawing/2014/main" id="{047E04B4-F03F-2C9B-D04A-A448AF1837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44588" y="1361214"/>
            <a:ext cx="5867400" cy="5848433"/>
          </a:xfrm>
          <a:prstGeom prst="ellipse">
            <a:avLst/>
          </a:prstGeom>
          <a:ln>
            <a:noFill/>
          </a:ln>
          <a:effectLst>
            <a:softEdge rad="112500"/>
          </a:effectLst>
        </p:spPr>
      </p:pic>
      <p:sp>
        <p:nvSpPr>
          <p:cNvPr id="7" name="TextBox 6">
            <a:extLst>
              <a:ext uri="{FF2B5EF4-FFF2-40B4-BE49-F238E27FC236}">
                <a16:creationId xmlns:a16="http://schemas.microsoft.com/office/drawing/2014/main" id="{7EED90BE-5D9B-9176-82FB-8994875DCFFF}"/>
              </a:ext>
            </a:extLst>
          </p:cNvPr>
          <p:cNvSpPr txBox="1"/>
          <p:nvPr/>
        </p:nvSpPr>
        <p:spPr>
          <a:xfrm>
            <a:off x="1155639" y="8431805"/>
            <a:ext cx="6710976" cy="1661545"/>
          </a:xfrm>
          <a:prstGeom prst="rect">
            <a:avLst/>
          </a:prstGeom>
          <a:noFill/>
        </p:spPr>
        <p:txBody>
          <a:bodyPr wrap="square" rtlCol="0">
            <a:spAutoFit/>
          </a:bodyPr>
          <a:lstStyle/>
          <a:p>
            <a:r>
              <a:rPr lang="en-US" sz="2197" b="1" dirty="0">
                <a:solidFill>
                  <a:srgbClr val="191919"/>
                </a:solidFill>
                <a:latin typeface="Open Sauce"/>
              </a:rPr>
              <a:t>	</a:t>
            </a:r>
            <a:r>
              <a:rPr lang="en-US" sz="2000" b="1" dirty="0">
                <a:solidFill>
                  <a:srgbClr val="191919"/>
                </a:solidFill>
                <a:latin typeface="Open Sauce"/>
              </a:rPr>
              <a:t>Group 4:</a:t>
            </a:r>
          </a:p>
          <a:p>
            <a:r>
              <a:rPr lang="en-US" sz="2000" dirty="0">
                <a:solidFill>
                  <a:srgbClr val="191919"/>
                </a:solidFill>
                <a:latin typeface="Open Sauce"/>
              </a:rPr>
              <a:t>Kamini Suresh Yelamar</a:t>
            </a:r>
          </a:p>
          <a:p>
            <a:r>
              <a:rPr lang="en-US" sz="2000" dirty="0">
                <a:solidFill>
                  <a:srgbClr val="191919"/>
                </a:solidFill>
                <a:latin typeface="Open Sauce"/>
              </a:rPr>
              <a:t>Narayan Dharmendra Raval</a:t>
            </a:r>
          </a:p>
          <a:p>
            <a:pPr rtl="0">
              <a:spcBef>
                <a:spcPts val="0"/>
              </a:spcBef>
              <a:spcAft>
                <a:spcPts val="0"/>
              </a:spcAft>
            </a:pPr>
            <a:r>
              <a:rPr lang="en-US" sz="2000" dirty="0">
                <a:solidFill>
                  <a:srgbClr val="191919"/>
                </a:solidFill>
                <a:latin typeface="Open Sauce"/>
              </a:rPr>
              <a:t>Srikanth </a:t>
            </a:r>
            <a:r>
              <a:rPr lang="en-US" sz="2000" dirty="0" err="1">
                <a:solidFill>
                  <a:srgbClr val="191919"/>
                </a:solidFill>
                <a:latin typeface="Open Sauce"/>
              </a:rPr>
              <a:t>Manchimchetty</a:t>
            </a:r>
            <a:endParaRPr lang="en-US" sz="2000" dirty="0">
              <a:solidFill>
                <a:srgbClr val="191919"/>
              </a:solidFill>
              <a:latin typeface="Open Sauce"/>
            </a:endParaRPr>
          </a:p>
          <a:p>
            <a:pPr rtl="0">
              <a:spcBef>
                <a:spcPts val="0"/>
              </a:spcBef>
              <a:spcAft>
                <a:spcPts val="0"/>
              </a:spcAft>
            </a:pPr>
            <a:r>
              <a:rPr lang="en-US" sz="2000" dirty="0" err="1">
                <a:solidFill>
                  <a:srgbClr val="191919"/>
                </a:solidFill>
                <a:latin typeface="Open Sauce"/>
              </a:rPr>
              <a:t>Sudeshna</a:t>
            </a:r>
            <a:r>
              <a:rPr lang="en-US" sz="2000" dirty="0">
                <a:solidFill>
                  <a:srgbClr val="191919"/>
                </a:solidFill>
                <a:latin typeface="Open Sauce"/>
              </a:rPr>
              <a:t> </a:t>
            </a:r>
            <a:r>
              <a:rPr lang="en-US" sz="2000" dirty="0" err="1">
                <a:solidFill>
                  <a:srgbClr val="191919"/>
                </a:solidFill>
                <a:latin typeface="Open Sauce"/>
              </a:rPr>
              <a:t>Vellamkonda</a:t>
            </a:r>
            <a:endParaRPr 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13967" y="-571500"/>
            <a:ext cx="8956821" cy="11772679"/>
            <a:chOff x="0" y="0"/>
            <a:chExt cx="2171400" cy="2854048"/>
          </a:xfrm>
        </p:grpSpPr>
        <p:sp>
          <p:nvSpPr>
            <p:cNvPr id="3" name="Freeform 3"/>
            <p:cNvSpPr/>
            <p:nvPr/>
          </p:nvSpPr>
          <p:spPr>
            <a:xfrm>
              <a:off x="0" y="0"/>
              <a:ext cx="2171400" cy="2854048"/>
            </a:xfrm>
            <a:custGeom>
              <a:avLst/>
              <a:gdLst/>
              <a:ahLst/>
              <a:cxnLst/>
              <a:rect l="l" t="t" r="r" b="b"/>
              <a:pathLst>
                <a:path w="2171400" h="2854048">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txBody>
            <a:bodyPr/>
            <a:lstStyle/>
            <a:p>
              <a:endParaRPr lang="en-US"/>
            </a:p>
          </p:txBody>
        </p:sp>
        <p:sp>
          <p:nvSpPr>
            <p:cNvPr id="4" name="TextBox 4"/>
            <p:cNvSpPr txBox="1"/>
            <p:nvPr/>
          </p:nvSpPr>
          <p:spPr>
            <a:xfrm>
              <a:off x="0" y="-19050"/>
              <a:ext cx="2171400"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25400" y="9538527"/>
            <a:ext cx="909817" cy="727854"/>
          </a:xfrm>
          <a:custGeom>
            <a:avLst/>
            <a:gdLst/>
            <a:ahLst/>
            <a:cxnLst/>
            <a:rect l="l" t="t" r="r" b="b"/>
            <a:pathLst>
              <a:path w="909817" h="727854">
                <a:moveTo>
                  <a:pt x="0" y="0"/>
                </a:moveTo>
                <a:lnTo>
                  <a:pt x="909818" y="0"/>
                </a:lnTo>
                <a:lnTo>
                  <a:pt x="909818" y="727853"/>
                </a:lnTo>
                <a:lnTo>
                  <a:pt x="0" y="727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0338076" y="4493675"/>
            <a:ext cx="1330408" cy="971212"/>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909817" y="1070967"/>
            <a:ext cx="7959841" cy="774764"/>
          </a:xfrm>
          <a:prstGeom prst="rect">
            <a:avLst/>
          </a:prstGeom>
        </p:spPr>
        <p:txBody>
          <a:bodyPr wrap="square" lIns="0" tIns="0" rIns="0" bIns="0" rtlCol="0" anchor="t">
            <a:spAutoFit/>
          </a:bodyPr>
          <a:lstStyle/>
          <a:p>
            <a:pPr marL="0" lvl="0" indent="0" algn="l">
              <a:lnSpc>
                <a:spcPts val="6644"/>
              </a:lnSpc>
              <a:spcBef>
                <a:spcPct val="0"/>
              </a:spcBef>
            </a:pPr>
            <a:r>
              <a:rPr lang="en-US" sz="4746" spc="-94" dirty="0">
                <a:solidFill>
                  <a:srgbClr val="191919"/>
                </a:solidFill>
                <a:latin typeface="Open Sauce Bold"/>
              </a:rPr>
              <a:t>Machine Learning Model </a:t>
            </a:r>
          </a:p>
        </p:txBody>
      </p:sp>
      <p:sp>
        <p:nvSpPr>
          <p:cNvPr id="11" name="TextBox 11"/>
          <p:cNvSpPr txBox="1"/>
          <p:nvPr/>
        </p:nvSpPr>
        <p:spPr>
          <a:xfrm>
            <a:off x="1218937" y="3452055"/>
            <a:ext cx="7925063" cy="426655"/>
          </a:xfrm>
          <a:prstGeom prst="rect">
            <a:avLst/>
          </a:prstGeom>
        </p:spPr>
        <p:txBody>
          <a:bodyPr wrap="square" lIns="0" tIns="0" rIns="0" bIns="0" rtlCol="0" anchor="t">
            <a:spAutoFit/>
          </a:bodyPr>
          <a:lstStyle/>
          <a:p>
            <a:pPr marL="0" lvl="0" indent="0" algn="just">
              <a:lnSpc>
                <a:spcPts val="3656"/>
              </a:lnSpc>
            </a:pPr>
            <a:r>
              <a:rPr lang="en-US" sz="2400" u="none" strike="noStrike" spc="39" dirty="0">
                <a:solidFill>
                  <a:srgbClr val="191919"/>
                </a:solidFill>
                <a:latin typeface="Open Sauce"/>
              </a:rPr>
              <a:t> </a:t>
            </a:r>
          </a:p>
        </p:txBody>
      </p:sp>
      <p:sp>
        <p:nvSpPr>
          <p:cNvPr id="13" name="TextBox 13">
            <a:extLst>
              <a:ext uri="{FF2B5EF4-FFF2-40B4-BE49-F238E27FC236}">
                <a16:creationId xmlns:a16="http://schemas.microsoft.com/office/drawing/2014/main" id="{B6A79DBC-9DF6-5E45-B30F-3C6EC26D4B17}"/>
              </a:ext>
            </a:extLst>
          </p:cNvPr>
          <p:cNvSpPr txBox="1"/>
          <p:nvPr/>
        </p:nvSpPr>
        <p:spPr>
          <a:xfrm>
            <a:off x="990600" y="9947704"/>
            <a:ext cx="7547785" cy="318677"/>
          </a:xfrm>
          <a:prstGeom prst="rect">
            <a:avLst/>
          </a:prstGeom>
        </p:spPr>
        <p:txBody>
          <a:bodyPr lIns="0" tIns="0" rIns="0" bIns="0" rtlCol="0" anchor="t">
            <a:spAutoFit/>
          </a:bodyPr>
          <a:lstStyle/>
          <a:p>
            <a:pPr algn="l">
              <a:lnSpc>
                <a:spcPts val="2712"/>
              </a:lnSpc>
            </a:pPr>
            <a:r>
              <a:rPr lang="en-US" sz="1600" spc="-47" dirty="0">
                <a:solidFill>
                  <a:srgbClr val="191919"/>
                </a:solidFill>
                <a:latin typeface="Open Sauce"/>
              </a:rPr>
              <a:t>ADTA 5340.003 Discovery and Learning with Big Data</a:t>
            </a:r>
          </a:p>
        </p:txBody>
      </p:sp>
      <p:pic>
        <p:nvPicPr>
          <p:cNvPr id="2050" name="Picture 2" descr="Introduction To Spectral Clustering - AI Summary">
            <a:extLst>
              <a:ext uri="{FF2B5EF4-FFF2-40B4-BE49-F238E27FC236}">
                <a16:creationId xmlns:a16="http://schemas.microsoft.com/office/drawing/2014/main" id="{FFF918D8-69F2-BCAB-6AC0-D25FD1C9D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39813" y="5549713"/>
            <a:ext cx="6477001" cy="46283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8D54ED-983C-6E0B-1A4B-9F18391C7AAD}"/>
              </a:ext>
            </a:extLst>
          </p:cNvPr>
          <p:cNvSpPr txBox="1"/>
          <p:nvPr/>
        </p:nvSpPr>
        <p:spPr>
          <a:xfrm>
            <a:off x="902468" y="2705100"/>
            <a:ext cx="6248663" cy="1077218"/>
          </a:xfrm>
          <a:prstGeom prst="rect">
            <a:avLst/>
          </a:prstGeom>
          <a:noFill/>
        </p:spPr>
        <p:txBody>
          <a:bodyPr wrap="square" rtlCol="0">
            <a:spAutoFit/>
          </a:bodyPr>
          <a:lstStyle/>
          <a:p>
            <a:pPr marL="514350" indent="-514350">
              <a:buAutoNum type="arabicPeriod"/>
            </a:pPr>
            <a:r>
              <a:rPr lang="en-US" sz="3200" dirty="0"/>
              <a:t>Random Forest Regressor</a:t>
            </a:r>
          </a:p>
          <a:p>
            <a:pPr marL="514350" indent="-514350">
              <a:buAutoNum type="arabicPeriod"/>
            </a:pPr>
            <a:r>
              <a:rPr lang="en-US" sz="3200" dirty="0"/>
              <a:t>Clustering</a:t>
            </a:r>
            <a:endParaRPr lang="en-US" dirty="0"/>
          </a:p>
        </p:txBody>
      </p:sp>
      <p:pic>
        <p:nvPicPr>
          <p:cNvPr id="7" name="Picture 4" descr="Random Forest Algorithm | Geeky Codes">
            <a:extLst>
              <a:ext uri="{FF2B5EF4-FFF2-40B4-BE49-F238E27FC236}">
                <a16:creationId xmlns:a16="http://schemas.microsoft.com/office/drawing/2014/main" id="{E1CF7154-5857-7AD2-B1E7-8C0F8B2850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5783" y="478193"/>
            <a:ext cx="6754359" cy="42209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Graphic 13" descr="Badge 1 with solid fill">
            <a:extLst>
              <a:ext uri="{FF2B5EF4-FFF2-40B4-BE49-F238E27FC236}">
                <a16:creationId xmlns:a16="http://schemas.microsoft.com/office/drawing/2014/main" id="{44765E48-F9E3-47DE-5C80-03B691BED583}"/>
              </a:ext>
            </a:extLst>
          </p:cNvPr>
          <p:cNvSpPr/>
          <p:nvPr/>
        </p:nvSpPr>
        <p:spPr>
          <a:xfrm>
            <a:off x="10908916" y="3635235"/>
            <a:ext cx="723499" cy="723500"/>
          </a:xfrm>
          <a:custGeom>
            <a:avLst/>
            <a:gdLst>
              <a:gd name="connsiteX0" fmla="*/ 361750 w 723499"/>
              <a:gd name="connsiteY0" fmla="*/ 0 h 723500"/>
              <a:gd name="connsiteX1" fmla="*/ 0 w 723499"/>
              <a:gd name="connsiteY1" fmla="*/ 361750 h 723500"/>
              <a:gd name="connsiteX2" fmla="*/ 361750 w 723499"/>
              <a:gd name="connsiteY2" fmla="*/ 723500 h 723500"/>
              <a:gd name="connsiteX3" fmla="*/ 723500 w 723499"/>
              <a:gd name="connsiteY3" fmla="*/ 361750 h 723500"/>
              <a:gd name="connsiteX4" fmla="*/ 723500 w 723499"/>
              <a:gd name="connsiteY4" fmla="*/ 361712 h 723500"/>
              <a:gd name="connsiteX5" fmla="*/ 362036 w 723499"/>
              <a:gd name="connsiteY5" fmla="*/ 0 h 723500"/>
              <a:gd name="connsiteX6" fmla="*/ 361750 w 723499"/>
              <a:gd name="connsiteY6" fmla="*/ 0 h 723500"/>
              <a:gd name="connsiteX7" fmla="*/ 401431 w 723499"/>
              <a:gd name="connsiteY7" fmla="*/ 515303 h 723500"/>
              <a:gd name="connsiteX8" fmla="*/ 346405 w 723499"/>
              <a:gd name="connsiteY8" fmla="*/ 515303 h 723500"/>
              <a:gd name="connsiteX9" fmla="*/ 346405 w 723499"/>
              <a:gd name="connsiteY9" fmla="*/ 252498 h 723500"/>
              <a:gd name="connsiteX10" fmla="*/ 331689 w 723499"/>
              <a:gd name="connsiteY10" fmla="*/ 261671 h 723500"/>
              <a:gd name="connsiteX11" fmla="*/ 315725 w 723499"/>
              <a:gd name="connsiteY11" fmla="*/ 269577 h 723500"/>
              <a:gd name="connsiteX12" fmla="*/ 297066 w 723499"/>
              <a:gd name="connsiteY12" fmla="*/ 276063 h 723500"/>
              <a:gd name="connsiteX13" fmla="*/ 275558 w 723499"/>
              <a:gd name="connsiteY13" fmla="*/ 281912 h 723500"/>
              <a:gd name="connsiteX14" fmla="*/ 275558 w 723499"/>
              <a:gd name="connsiteY14" fmla="*/ 237954 h 723500"/>
              <a:gd name="connsiteX15" fmla="*/ 289941 w 723499"/>
              <a:gd name="connsiteY15" fmla="*/ 233524 h 723500"/>
              <a:gd name="connsiteX16" fmla="*/ 302762 w 723499"/>
              <a:gd name="connsiteY16" fmla="*/ 229095 h 723500"/>
              <a:gd name="connsiteX17" fmla="*/ 315411 w 723499"/>
              <a:gd name="connsiteY17" fmla="*/ 223876 h 723500"/>
              <a:gd name="connsiteX18" fmla="*/ 328060 w 723499"/>
              <a:gd name="connsiteY18" fmla="*/ 218656 h 723500"/>
              <a:gd name="connsiteX19" fmla="*/ 340224 w 723499"/>
              <a:gd name="connsiteY19" fmla="*/ 212331 h 723500"/>
              <a:gd name="connsiteX20" fmla="*/ 352415 w 723499"/>
              <a:gd name="connsiteY20" fmla="*/ 205664 h 723500"/>
              <a:gd name="connsiteX21" fmla="*/ 365531 w 723499"/>
              <a:gd name="connsiteY21" fmla="*/ 198044 h 723500"/>
              <a:gd name="connsiteX22" fmla="*/ 378666 w 723499"/>
              <a:gd name="connsiteY22" fmla="*/ 190424 h 723500"/>
              <a:gd name="connsiteX23" fmla="*/ 401431 w 723499"/>
              <a:gd name="connsiteY23" fmla="*/ 190424 h 72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3499" h="723500">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38"/>
                  <a:pt x="723500" y="361724"/>
                  <a:pt x="723500" y="361712"/>
                </a:cubicBezTo>
                <a:cubicBezTo>
                  <a:pt x="723569" y="162013"/>
                  <a:pt x="561735" y="69"/>
                  <a:pt x="362036" y="0"/>
                </a:cubicBezTo>
                <a:cubicBezTo>
                  <a:pt x="361940" y="0"/>
                  <a:pt x="361845" y="0"/>
                  <a:pt x="361750" y="0"/>
                </a:cubicBezTo>
                <a:close/>
                <a:moveTo>
                  <a:pt x="401431" y="515303"/>
                </a:moveTo>
                <a:lnTo>
                  <a:pt x="346405" y="515303"/>
                </a:lnTo>
                <a:lnTo>
                  <a:pt x="346405" y="252498"/>
                </a:lnTo>
                <a:cubicBezTo>
                  <a:pt x="341757" y="255673"/>
                  <a:pt x="336852" y="258731"/>
                  <a:pt x="331689" y="261671"/>
                </a:cubicBezTo>
                <a:cubicBezTo>
                  <a:pt x="326529" y="264621"/>
                  <a:pt x="321198" y="267260"/>
                  <a:pt x="315725" y="269577"/>
                </a:cubicBezTo>
                <a:cubicBezTo>
                  <a:pt x="309807" y="271901"/>
                  <a:pt x="303587" y="274063"/>
                  <a:pt x="297066" y="276063"/>
                </a:cubicBezTo>
                <a:cubicBezTo>
                  <a:pt x="290544" y="278063"/>
                  <a:pt x="283375" y="280013"/>
                  <a:pt x="275558" y="281912"/>
                </a:cubicBezTo>
                <a:lnTo>
                  <a:pt x="275558" y="237954"/>
                </a:lnTo>
                <a:cubicBezTo>
                  <a:pt x="280828" y="236474"/>
                  <a:pt x="285623" y="234998"/>
                  <a:pt x="289941" y="233524"/>
                </a:cubicBezTo>
                <a:cubicBezTo>
                  <a:pt x="294259" y="232051"/>
                  <a:pt x="298533" y="230575"/>
                  <a:pt x="302762" y="229095"/>
                </a:cubicBezTo>
                <a:cubicBezTo>
                  <a:pt x="306962" y="227409"/>
                  <a:pt x="311191" y="225676"/>
                  <a:pt x="315411" y="223876"/>
                </a:cubicBezTo>
                <a:cubicBezTo>
                  <a:pt x="319630" y="222075"/>
                  <a:pt x="323840" y="220351"/>
                  <a:pt x="328060" y="218656"/>
                </a:cubicBezTo>
                <a:cubicBezTo>
                  <a:pt x="332061" y="216548"/>
                  <a:pt x="336115" y="214439"/>
                  <a:pt x="340224" y="212331"/>
                </a:cubicBezTo>
                <a:cubicBezTo>
                  <a:pt x="344332" y="210224"/>
                  <a:pt x="348396" y="208000"/>
                  <a:pt x="352415" y="205664"/>
                </a:cubicBezTo>
                <a:cubicBezTo>
                  <a:pt x="356861" y="203352"/>
                  <a:pt x="361233" y="200813"/>
                  <a:pt x="365531" y="198044"/>
                </a:cubicBezTo>
                <a:cubicBezTo>
                  <a:pt x="369830" y="195275"/>
                  <a:pt x="374209" y="192736"/>
                  <a:pt x="378666" y="190424"/>
                </a:cubicBezTo>
                <a:lnTo>
                  <a:pt x="401431" y="190424"/>
                </a:lnTo>
                <a:close/>
              </a:path>
            </a:pathLst>
          </a:custGeom>
          <a:solidFill>
            <a:srgbClr val="B4EB12"/>
          </a:solidFill>
          <a:ln w="9525" cap="flat">
            <a:noFill/>
            <a:prstDash val="solid"/>
            <a:miter/>
          </a:ln>
        </p:spPr>
        <p:txBody>
          <a:bodyPr rtlCol="0" anchor="ctr"/>
          <a:lstStyle/>
          <a:p>
            <a:endParaRPr lang="en-US"/>
          </a:p>
        </p:txBody>
      </p:sp>
      <p:pic>
        <p:nvPicPr>
          <p:cNvPr id="16" name="Graphic 15" descr="Badge with solid fill">
            <a:extLst>
              <a:ext uri="{FF2B5EF4-FFF2-40B4-BE49-F238E27FC236}">
                <a16:creationId xmlns:a16="http://schemas.microsoft.com/office/drawing/2014/main" id="{035532B6-D0B9-6F67-8A7E-5BD990A19C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25413" y="9179942"/>
            <a:ext cx="914400" cy="914400"/>
          </a:xfrm>
          <a:prstGeom prst="rect">
            <a:avLst/>
          </a:prstGeom>
        </p:spPr>
      </p:pic>
    </p:spTree>
    <p:extLst>
      <p:ext uri="{BB962C8B-B14F-4D97-AF65-F5344CB8AC3E}">
        <p14:creationId xmlns:p14="http://schemas.microsoft.com/office/powerpoint/2010/main" val="147074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2364371" y="-2474096"/>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9" name="TextBox 9"/>
          <p:cNvSpPr txBox="1"/>
          <p:nvPr/>
        </p:nvSpPr>
        <p:spPr>
          <a:xfrm>
            <a:off x="1351103" y="3924345"/>
            <a:ext cx="821191" cy="868568"/>
          </a:xfrm>
          <a:prstGeom prst="rect">
            <a:avLst/>
          </a:prstGeom>
        </p:spPr>
        <p:txBody>
          <a:bodyPr lIns="50800" tIns="50800" rIns="50800" bIns="50800" rtlCol="0" anchor="ctr"/>
          <a:lstStyle/>
          <a:p>
            <a:pPr marL="0" lvl="0" indent="0" algn="ctr">
              <a:lnSpc>
                <a:spcPts val="2756"/>
              </a:lnSpc>
              <a:spcBef>
                <a:spcPct val="0"/>
              </a:spcBef>
            </a:pPr>
            <a:endParaRPr/>
          </a:p>
        </p:txBody>
      </p:sp>
      <p:grpSp>
        <p:nvGrpSpPr>
          <p:cNvPr id="10" name="Group 10"/>
          <p:cNvGrpSpPr/>
          <p:nvPr/>
        </p:nvGrpSpPr>
        <p:grpSpPr>
          <a:xfrm>
            <a:off x="4856034" y="3348832"/>
            <a:ext cx="8575931" cy="3086100"/>
            <a:chOff x="0" y="0"/>
            <a:chExt cx="2258681" cy="812800"/>
          </a:xfrm>
        </p:grpSpPr>
        <p:sp>
          <p:nvSpPr>
            <p:cNvPr id="11" name="Freeform 11"/>
            <p:cNvSpPr/>
            <p:nvPr/>
          </p:nvSpPr>
          <p:spPr>
            <a:xfrm>
              <a:off x="0" y="0"/>
              <a:ext cx="2258682" cy="812800"/>
            </a:xfrm>
            <a:custGeom>
              <a:avLst/>
              <a:gdLst/>
              <a:ahLst/>
              <a:cxnLst/>
              <a:rect l="l" t="t" r="r" b="b"/>
              <a:pathLst>
                <a:path w="2258682" h="812800">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txBody>
            <a:bodyPr/>
            <a:lstStyle/>
            <a:p>
              <a:endParaRPr lang="en-US"/>
            </a:p>
          </p:txBody>
        </p:sp>
        <p:sp>
          <p:nvSpPr>
            <p:cNvPr id="12" name="TextBox 12"/>
            <p:cNvSpPr txBox="1"/>
            <p:nvPr/>
          </p:nvSpPr>
          <p:spPr>
            <a:xfrm>
              <a:off x="0" y="-28575"/>
              <a:ext cx="2258681" cy="841375"/>
            </a:xfrm>
            <a:prstGeom prst="rect">
              <a:avLst/>
            </a:prstGeom>
          </p:spPr>
          <p:txBody>
            <a:bodyPr lIns="50800" tIns="50800" rIns="50800" bIns="50800" rtlCol="0" anchor="ctr"/>
            <a:lstStyle/>
            <a:p>
              <a:pPr marL="0" lvl="0" indent="0" algn="ctr">
                <a:lnSpc>
                  <a:spcPts val="2484"/>
                </a:lnSpc>
                <a:spcBef>
                  <a:spcPct val="0"/>
                </a:spcBef>
              </a:pPr>
              <a:endParaRPr/>
            </a:p>
          </p:txBody>
        </p:sp>
      </p:grpSp>
      <p:sp>
        <p:nvSpPr>
          <p:cNvPr id="13" name="TextBox 13"/>
          <p:cNvSpPr txBox="1"/>
          <p:nvPr/>
        </p:nvSpPr>
        <p:spPr>
          <a:xfrm>
            <a:off x="5317592" y="3676944"/>
            <a:ext cx="7694557" cy="2000290"/>
          </a:xfrm>
          <a:prstGeom prst="rect">
            <a:avLst/>
          </a:prstGeom>
        </p:spPr>
        <p:txBody>
          <a:bodyPr lIns="0" tIns="0" rIns="0" bIns="0" rtlCol="0" anchor="t">
            <a:spAutoFit/>
          </a:bodyPr>
          <a:lstStyle/>
          <a:p>
            <a:pPr algn="ctr">
              <a:lnSpc>
                <a:spcPts val="16333"/>
              </a:lnSpc>
              <a:spcBef>
                <a:spcPct val="0"/>
              </a:spcBef>
            </a:pPr>
            <a:r>
              <a:rPr lang="en-US" sz="11835" dirty="0">
                <a:solidFill>
                  <a:srgbClr val="FFFFFF"/>
                </a:solidFill>
                <a:latin typeface="Open Sauce Bold"/>
              </a:rPr>
              <a:t>Statistics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256350" y="3876969"/>
            <a:ext cx="1010697" cy="10106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pic>
        <p:nvPicPr>
          <p:cNvPr id="15" name="Picture 14" descr="A map of the united states&#10;&#10;Description automatically generated">
            <a:extLst>
              <a:ext uri="{FF2B5EF4-FFF2-40B4-BE49-F238E27FC236}">
                <a16:creationId xmlns:a16="http://schemas.microsoft.com/office/drawing/2014/main" id="{1131A219-5CC1-B1C2-0EB3-7B01C215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57300"/>
            <a:ext cx="12573013" cy="6564754"/>
          </a:xfrm>
          <a:prstGeom prst="rect">
            <a:avLst/>
          </a:prstGeom>
          <a:ln>
            <a:noFill/>
          </a:ln>
          <a:effectLst>
            <a:reflection blurRad="6350" stA="50000" endA="300" endPos="55000" dir="5400000" sy="-100000" algn="bl" rotWithShape="0"/>
            <a:softEdge rad="112500"/>
          </a:effectLst>
        </p:spPr>
      </p:pic>
      <p:sp>
        <p:nvSpPr>
          <p:cNvPr id="3" name="Freeform 3"/>
          <p:cNvSpPr/>
          <p:nvPr/>
        </p:nvSpPr>
        <p:spPr>
          <a:xfrm>
            <a:off x="14994300" y="3543300"/>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dirty="0"/>
          </a:p>
        </p:txBody>
      </p:sp>
      <p:grpSp>
        <p:nvGrpSpPr>
          <p:cNvPr id="4" name="Group 4"/>
          <p:cNvGrpSpPr/>
          <p:nvPr/>
        </p:nvGrpSpPr>
        <p:grpSpPr>
          <a:xfrm>
            <a:off x="-2364371" y="-2474096"/>
            <a:ext cx="5578401" cy="5578401"/>
            <a:chOff x="0" y="0"/>
            <a:chExt cx="812800" cy="812800"/>
          </a:xfrm>
        </p:grpSpPr>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txBody>
            <a:bodyPr/>
            <a:lstStyle/>
            <a:p>
              <a:endParaRPr lang="en-US" dirty="0"/>
            </a:p>
          </p:txBody>
        </p:sp>
      </p:grpSp>
    </p:spTree>
    <p:extLst>
      <p:ext uri="{BB962C8B-B14F-4D97-AF65-F5344CB8AC3E}">
        <p14:creationId xmlns:p14="http://schemas.microsoft.com/office/powerpoint/2010/main" val="3738794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dirty="0"/>
          </a:p>
        </p:txBody>
      </p:sp>
      <p:sp>
        <p:nvSpPr>
          <p:cNvPr id="3" name="AutoShape 3"/>
          <p:cNvSpPr/>
          <p:nvPr/>
        </p:nvSpPr>
        <p:spPr>
          <a:xfrm flipV="1">
            <a:off x="2683478" y="3694770"/>
            <a:ext cx="830149" cy="3057"/>
          </a:xfrm>
          <a:prstGeom prst="line">
            <a:avLst/>
          </a:prstGeom>
          <a:ln w="28575" cap="rnd">
            <a:solidFill>
              <a:srgbClr val="035D61"/>
            </a:solidFill>
            <a:prstDash val="sysDot"/>
            <a:headEnd type="none" w="sm" len="sm"/>
            <a:tailEnd type="oval" w="lg" len="lg"/>
          </a:ln>
        </p:spPr>
        <p:txBody>
          <a:bodyPr/>
          <a:lstStyle/>
          <a:p>
            <a:endParaRPr lang="en-US"/>
          </a:p>
        </p:txBody>
      </p:sp>
      <p:sp>
        <p:nvSpPr>
          <p:cNvPr id="4" name="Freeform 4"/>
          <p:cNvSpPr/>
          <p:nvPr/>
        </p:nvSpPr>
        <p:spPr>
          <a:xfrm>
            <a:off x="370924" y="2557429"/>
            <a:ext cx="2312177" cy="2312177"/>
          </a:xfrm>
          <a:custGeom>
            <a:avLst/>
            <a:gdLst/>
            <a:ahLst/>
            <a:cxnLst/>
            <a:rect l="l" t="t" r="r" b="b"/>
            <a:pathLst>
              <a:path w="2312177" h="2312177">
                <a:moveTo>
                  <a:pt x="0" y="0"/>
                </a:moveTo>
                <a:lnTo>
                  <a:pt x="2312177" y="0"/>
                </a:lnTo>
                <a:lnTo>
                  <a:pt x="2312177" y="2312177"/>
                </a:lnTo>
                <a:lnTo>
                  <a:pt x="0" y="231217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txBody>
          <a:bodyPr/>
          <a:lstStyle/>
          <a:p>
            <a:pPr algn="ctr"/>
            <a:endParaRPr lang="en-US" dirty="0"/>
          </a:p>
        </p:txBody>
      </p:sp>
      <p:sp>
        <p:nvSpPr>
          <p:cNvPr id="6" name="AutoShape 6"/>
          <p:cNvSpPr/>
          <p:nvPr/>
        </p:nvSpPr>
        <p:spPr>
          <a:xfrm flipV="1">
            <a:off x="2683478" y="6057513"/>
            <a:ext cx="830149" cy="3057"/>
          </a:xfrm>
          <a:prstGeom prst="line">
            <a:avLst/>
          </a:prstGeom>
          <a:ln w="28575" cap="rnd">
            <a:solidFill>
              <a:srgbClr val="035D61"/>
            </a:solidFill>
            <a:prstDash val="sysDot"/>
            <a:headEnd type="none" w="sm" len="sm"/>
            <a:tailEnd type="oval" w="lg" len="lg"/>
          </a:ln>
        </p:spPr>
        <p:txBody>
          <a:bodyPr/>
          <a:lstStyle/>
          <a:p>
            <a:endParaRPr lang="en-US"/>
          </a:p>
        </p:txBody>
      </p:sp>
      <p:sp>
        <p:nvSpPr>
          <p:cNvPr id="7" name="Freeform 7"/>
          <p:cNvSpPr/>
          <p:nvPr/>
        </p:nvSpPr>
        <p:spPr>
          <a:xfrm>
            <a:off x="370924" y="4920172"/>
            <a:ext cx="2312177" cy="2312177"/>
          </a:xfrm>
          <a:custGeom>
            <a:avLst/>
            <a:gdLst/>
            <a:ahLst/>
            <a:cxnLst/>
            <a:rect l="l" t="t" r="r" b="b"/>
            <a:pathLst>
              <a:path w="2312177" h="2312177">
                <a:moveTo>
                  <a:pt x="0" y="0"/>
                </a:moveTo>
                <a:lnTo>
                  <a:pt x="2312177" y="0"/>
                </a:lnTo>
                <a:lnTo>
                  <a:pt x="2312177" y="2312176"/>
                </a:lnTo>
                <a:lnTo>
                  <a:pt x="0" y="2312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txBody>
          <a:bodyPr/>
          <a:lstStyle/>
          <a:p>
            <a:endParaRPr lang="en-US"/>
          </a:p>
        </p:txBody>
      </p:sp>
      <p:sp>
        <p:nvSpPr>
          <p:cNvPr id="9" name="Freeform 9"/>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0" name="TextBox 10"/>
          <p:cNvSpPr txBox="1"/>
          <p:nvPr/>
        </p:nvSpPr>
        <p:spPr>
          <a:xfrm>
            <a:off x="5332466" y="909269"/>
            <a:ext cx="6285737" cy="795212"/>
          </a:xfrm>
          <a:prstGeom prst="rect">
            <a:avLst/>
          </a:prstGeom>
        </p:spPr>
        <p:txBody>
          <a:bodyPr lIns="0" tIns="0" rIns="0" bIns="0" rtlCol="0" anchor="t">
            <a:spAutoFit/>
          </a:bodyPr>
          <a:lstStyle/>
          <a:p>
            <a:pPr marL="0" lvl="0" indent="0" algn="l">
              <a:lnSpc>
                <a:spcPts val="6569"/>
              </a:lnSpc>
              <a:spcBef>
                <a:spcPct val="0"/>
              </a:spcBef>
            </a:pPr>
            <a:r>
              <a:rPr lang="en-US" sz="4692" spc="-93" dirty="0">
                <a:solidFill>
                  <a:srgbClr val="191919"/>
                </a:solidFill>
                <a:latin typeface="Open Sauce Bold"/>
              </a:rPr>
              <a:t>Important Features</a:t>
            </a:r>
          </a:p>
        </p:txBody>
      </p:sp>
      <p:sp>
        <p:nvSpPr>
          <p:cNvPr id="12" name="TextBox 12"/>
          <p:cNvSpPr txBox="1"/>
          <p:nvPr/>
        </p:nvSpPr>
        <p:spPr>
          <a:xfrm>
            <a:off x="3795767" y="3407488"/>
            <a:ext cx="3124199" cy="981294"/>
          </a:xfrm>
          <a:prstGeom prst="rect">
            <a:avLst/>
          </a:prstGeom>
        </p:spPr>
        <p:txBody>
          <a:bodyPr wrap="square" lIns="0" tIns="0" rIns="0" bIns="0" rtlCol="0" anchor="t">
            <a:spAutoFit/>
          </a:bodyPr>
          <a:lstStyle/>
          <a:p>
            <a:pPr marL="0" lvl="0" indent="0" algn="l">
              <a:lnSpc>
                <a:spcPts val="3971"/>
              </a:lnSpc>
              <a:spcBef>
                <a:spcPct val="0"/>
              </a:spcBef>
            </a:pPr>
            <a:r>
              <a:rPr lang="en-US" sz="2836" spc="-56" dirty="0">
                <a:solidFill>
                  <a:srgbClr val="106861"/>
                </a:solidFill>
                <a:latin typeface="Open Sauce Bold"/>
              </a:rPr>
              <a:t>People above 65 years</a:t>
            </a:r>
          </a:p>
        </p:txBody>
      </p:sp>
      <p:sp>
        <p:nvSpPr>
          <p:cNvPr id="14" name="TextBox 14"/>
          <p:cNvSpPr txBox="1"/>
          <p:nvPr/>
        </p:nvSpPr>
        <p:spPr>
          <a:xfrm>
            <a:off x="3795767" y="5480540"/>
            <a:ext cx="3886200" cy="1494255"/>
          </a:xfrm>
          <a:prstGeom prst="rect">
            <a:avLst/>
          </a:prstGeom>
        </p:spPr>
        <p:txBody>
          <a:bodyPr wrap="square" lIns="0" tIns="0" rIns="0" bIns="0" rtlCol="0" anchor="t">
            <a:spAutoFit/>
          </a:bodyPr>
          <a:lstStyle/>
          <a:p>
            <a:pPr marL="0" lvl="0" indent="0" algn="l">
              <a:lnSpc>
                <a:spcPts val="3971"/>
              </a:lnSpc>
              <a:spcBef>
                <a:spcPct val="0"/>
              </a:spcBef>
            </a:pPr>
            <a:r>
              <a:rPr lang="en-US" sz="2836" spc="-56" dirty="0">
                <a:solidFill>
                  <a:srgbClr val="106861"/>
                </a:solidFill>
                <a:latin typeface="Open Sauce Bold"/>
              </a:rPr>
              <a:t>18-24 age group with less than high-school education</a:t>
            </a:r>
          </a:p>
        </p:txBody>
      </p:sp>
      <p:sp>
        <p:nvSpPr>
          <p:cNvPr id="16" name="AutoShape 3">
            <a:extLst>
              <a:ext uri="{FF2B5EF4-FFF2-40B4-BE49-F238E27FC236}">
                <a16:creationId xmlns:a16="http://schemas.microsoft.com/office/drawing/2014/main" id="{9AAA58D9-5923-9E3F-39D6-A555014D880C}"/>
              </a:ext>
            </a:extLst>
          </p:cNvPr>
          <p:cNvSpPr/>
          <p:nvPr/>
        </p:nvSpPr>
        <p:spPr>
          <a:xfrm>
            <a:off x="2683101" y="8439003"/>
            <a:ext cx="897922" cy="0"/>
          </a:xfrm>
          <a:prstGeom prst="line">
            <a:avLst/>
          </a:prstGeom>
          <a:ln w="28575" cap="rnd">
            <a:solidFill>
              <a:srgbClr val="035D61"/>
            </a:solidFill>
            <a:prstDash val="sysDot"/>
            <a:headEnd type="none" w="sm" len="sm"/>
            <a:tailEnd type="oval" w="lg" len="lg"/>
          </a:ln>
        </p:spPr>
        <p:txBody>
          <a:bodyPr/>
          <a:lstStyle/>
          <a:p>
            <a:endParaRPr lang="en-US"/>
          </a:p>
        </p:txBody>
      </p:sp>
      <p:sp>
        <p:nvSpPr>
          <p:cNvPr id="17" name="Freeform 4">
            <a:extLst>
              <a:ext uri="{FF2B5EF4-FFF2-40B4-BE49-F238E27FC236}">
                <a16:creationId xmlns:a16="http://schemas.microsoft.com/office/drawing/2014/main" id="{51C569C7-F2E2-989D-9661-D064C8879395}"/>
              </a:ext>
            </a:extLst>
          </p:cNvPr>
          <p:cNvSpPr/>
          <p:nvPr/>
        </p:nvSpPr>
        <p:spPr>
          <a:xfrm>
            <a:off x="341854" y="7282915"/>
            <a:ext cx="2312177" cy="2312177"/>
          </a:xfrm>
          <a:custGeom>
            <a:avLst/>
            <a:gdLst/>
            <a:ahLst/>
            <a:cxnLst/>
            <a:rect l="l" t="t" r="r" b="b"/>
            <a:pathLst>
              <a:path w="2312177" h="2312177">
                <a:moveTo>
                  <a:pt x="0" y="0"/>
                </a:moveTo>
                <a:lnTo>
                  <a:pt x="2312177" y="0"/>
                </a:lnTo>
                <a:lnTo>
                  <a:pt x="2312177" y="2312177"/>
                </a:lnTo>
                <a:lnTo>
                  <a:pt x="0" y="231217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txBody>
          <a:bodyPr/>
          <a:lstStyle/>
          <a:p>
            <a:endParaRPr lang="en-US"/>
          </a:p>
        </p:txBody>
      </p:sp>
      <p:sp>
        <p:nvSpPr>
          <p:cNvPr id="18" name="AutoShape 6">
            <a:extLst>
              <a:ext uri="{FF2B5EF4-FFF2-40B4-BE49-F238E27FC236}">
                <a16:creationId xmlns:a16="http://schemas.microsoft.com/office/drawing/2014/main" id="{CCBC093E-8672-B04E-B4B4-15DDD27C41B9}"/>
              </a:ext>
            </a:extLst>
          </p:cNvPr>
          <p:cNvSpPr/>
          <p:nvPr/>
        </p:nvSpPr>
        <p:spPr>
          <a:xfrm flipV="1">
            <a:off x="10966573" y="3638597"/>
            <a:ext cx="830149" cy="3057"/>
          </a:xfrm>
          <a:prstGeom prst="line">
            <a:avLst/>
          </a:prstGeom>
          <a:ln w="28575" cap="rnd">
            <a:solidFill>
              <a:srgbClr val="035D61"/>
            </a:solidFill>
            <a:prstDash val="sysDot"/>
            <a:headEnd type="none" w="sm" len="sm"/>
            <a:tailEnd type="oval" w="lg" len="lg"/>
          </a:ln>
        </p:spPr>
        <p:txBody>
          <a:bodyPr/>
          <a:lstStyle/>
          <a:p>
            <a:endParaRPr lang="en-US"/>
          </a:p>
        </p:txBody>
      </p:sp>
      <p:sp>
        <p:nvSpPr>
          <p:cNvPr id="19" name="Freeform 7">
            <a:extLst>
              <a:ext uri="{FF2B5EF4-FFF2-40B4-BE49-F238E27FC236}">
                <a16:creationId xmlns:a16="http://schemas.microsoft.com/office/drawing/2014/main" id="{4192583A-9BF1-C9AB-B228-DA545A5A4978}"/>
              </a:ext>
            </a:extLst>
          </p:cNvPr>
          <p:cNvSpPr/>
          <p:nvPr/>
        </p:nvSpPr>
        <p:spPr>
          <a:xfrm>
            <a:off x="8654396" y="2557429"/>
            <a:ext cx="2312177" cy="2312177"/>
          </a:xfrm>
          <a:custGeom>
            <a:avLst/>
            <a:gdLst/>
            <a:ahLst/>
            <a:cxnLst/>
            <a:rect l="l" t="t" r="r" b="b"/>
            <a:pathLst>
              <a:path w="2312177" h="2312177">
                <a:moveTo>
                  <a:pt x="0" y="0"/>
                </a:moveTo>
                <a:lnTo>
                  <a:pt x="2312177" y="0"/>
                </a:lnTo>
                <a:lnTo>
                  <a:pt x="2312177" y="2312176"/>
                </a:lnTo>
                <a:lnTo>
                  <a:pt x="0" y="2312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txBody>
          <a:bodyPr/>
          <a:lstStyle/>
          <a:p>
            <a:endParaRPr lang="en-US"/>
          </a:p>
        </p:txBody>
      </p:sp>
      <p:sp>
        <p:nvSpPr>
          <p:cNvPr id="20" name="AutoShape 6">
            <a:extLst>
              <a:ext uri="{FF2B5EF4-FFF2-40B4-BE49-F238E27FC236}">
                <a16:creationId xmlns:a16="http://schemas.microsoft.com/office/drawing/2014/main" id="{55C90A7A-DB00-B614-D250-F42425FF34D7}"/>
              </a:ext>
            </a:extLst>
          </p:cNvPr>
          <p:cNvSpPr/>
          <p:nvPr/>
        </p:nvSpPr>
        <p:spPr>
          <a:xfrm flipV="1">
            <a:off x="10994420" y="5991449"/>
            <a:ext cx="830149" cy="3057"/>
          </a:xfrm>
          <a:prstGeom prst="line">
            <a:avLst/>
          </a:prstGeom>
          <a:ln w="28575" cap="rnd">
            <a:solidFill>
              <a:srgbClr val="035D61"/>
            </a:solidFill>
            <a:prstDash val="sysDot"/>
            <a:headEnd type="none" w="sm" len="sm"/>
            <a:tailEnd type="oval" w="lg" len="lg"/>
          </a:ln>
        </p:spPr>
        <p:txBody>
          <a:bodyPr/>
          <a:lstStyle/>
          <a:p>
            <a:endParaRPr lang="en-US"/>
          </a:p>
        </p:txBody>
      </p:sp>
      <p:sp>
        <p:nvSpPr>
          <p:cNvPr id="21" name="TextBox 14">
            <a:extLst>
              <a:ext uri="{FF2B5EF4-FFF2-40B4-BE49-F238E27FC236}">
                <a16:creationId xmlns:a16="http://schemas.microsoft.com/office/drawing/2014/main" id="{AF2CA57C-F27D-7645-4E26-94101C3A123F}"/>
              </a:ext>
            </a:extLst>
          </p:cNvPr>
          <p:cNvSpPr txBox="1"/>
          <p:nvPr/>
        </p:nvSpPr>
        <p:spPr>
          <a:xfrm>
            <a:off x="12117004" y="5757282"/>
            <a:ext cx="4113596" cy="981294"/>
          </a:xfrm>
          <a:prstGeom prst="rect">
            <a:avLst/>
          </a:prstGeom>
        </p:spPr>
        <p:txBody>
          <a:bodyPr wrap="square" lIns="0" tIns="0" rIns="0" bIns="0" rtlCol="0" anchor="t">
            <a:spAutoFit/>
          </a:bodyPr>
          <a:lstStyle/>
          <a:p>
            <a:pPr>
              <a:lnSpc>
                <a:spcPts val="3971"/>
              </a:lnSpc>
              <a:spcBef>
                <a:spcPct val="0"/>
              </a:spcBef>
            </a:pPr>
            <a:r>
              <a:rPr lang="en-US" sz="2836" spc="-56" dirty="0">
                <a:solidFill>
                  <a:srgbClr val="106861"/>
                </a:solidFill>
                <a:latin typeface="Open Sauce Bold"/>
              </a:rPr>
              <a:t>18-34 years below poverty</a:t>
            </a:r>
          </a:p>
        </p:txBody>
      </p:sp>
      <p:sp>
        <p:nvSpPr>
          <p:cNvPr id="23" name="Freeform 7">
            <a:extLst>
              <a:ext uri="{FF2B5EF4-FFF2-40B4-BE49-F238E27FC236}">
                <a16:creationId xmlns:a16="http://schemas.microsoft.com/office/drawing/2014/main" id="{F1BF46B7-C8CD-EC1A-4CD3-DEA128DAD9FA}"/>
              </a:ext>
            </a:extLst>
          </p:cNvPr>
          <p:cNvSpPr/>
          <p:nvPr/>
        </p:nvSpPr>
        <p:spPr>
          <a:xfrm>
            <a:off x="8654396" y="4843276"/>
            <a:ext cx="2312177" cy="2312177"/>
          </a:xfrm>
          <a:custGeom>
            <a:avLst/>
            <a:gdLst/>
            <a:ahLst/>
            <a:cxnLst/>
            <a:rect l="l" t="t" r="r" b="b"/>
            <a:pathLst>
              <a:path w="2312177" h="2312177">
                <a:moveTo>
                  <a:pt x="0" y="0"/>
                </a:moveTo>
                <a:lnTo>
                  <a:pt x="2312177" y="0"/>
                </a:lnTo>
                <a:lnTo>
                  <a:pt x="2312177" y="2312176"/>
                </a:lnTo>
                <a:lnTo>
                  <a:pt x="0" y="2312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txBody>
          <a:bodyPr/>
          <a:lstStyle/>
          <a:p>
            <a:endParaRPr lang="en-US"/>
          </a:p>
        </p:txBody>
      </p:sp>
      <p:sp>
        <p:nvSpPr>
          <p:cNvPr id="24" name="TextBox 14">
            <a:extLst>
              <a:ext uri="{FF2B5EF4-FFF2-40B4-BE49-F238E27FC236}">
                <a16:creationId xmlns:a16="http://schemas.microsoft.com/office/drawing/2014/main" id="{74F7C157-0199-7D97-9A32-662AC17EF3D3}"/>
              </a:ext>
            </a:extLst>
          </p:cNvPr>
          <p:cNvSpPr txBox="1"/>
          <p:nvPr/>
        </p:nvSpPr>
        <p:spPr>
          <a:xfrm>
            <a:off x="12344400" y="3389776"/>
            <a:ext cx="3886200" cy="1494255"/>
          </a:xfrm>
          <a:prstGeom prst="rect">
            <a:avLst/>
          </a:prstGeom>
        </p:spPr>
        <p:txBody>
          <a:bodyPr wrap="square" lIns="0" tIns="0" rIns="0" bIns="0" rtlCol="0" anchor="t">
            <a:spAutoFit/>
          </a:bodyPr>
          <a:lstStyle/>
          <a:p>
            <a:pPr marL="0" lvl="0" indent="0" algn="l">
              <a:lnSpc>
                <a:spcPts val="3971"/>
              </a:lnSpc>
              <a:spcBef>
                <a:spcPct val="0"/>
              </a:spcBef>
            </a:pPr>
            <a:r>
              <a:rPr lang="en-US" sz="2836" spc="-56" dirty="0">
                <a:solidFill>
                  <a:srgbClr val="106861"/>
                </a:solidFill>
                <a:latin typeface="Open Sauce Bold"/>
              </a:rPr>
              <a:t>25+ years with bachelors and associate degree</a:t>
            </a:r>
          </a:p>
        </p:txBody>
      </p:sp>
      <p:sp>
        <p:nvSpPr>
          <p:cNvPr id="25" name="TextBox 14">
            <a:extLst>
              <a:ext uri="{FF2B5EF4-FFF2-40B4-BE49-F238E27FC236}">
                <a16:creationId xmlns:a16="http://schemas.microsoft.com/office/drawing/2014/main" id="{20AD25DD-43C1-7E20-1554-9C116C501DBC}"/>
              </a:ext>
            </a:extLst>
          </p:cNvPr>
          <p:cNvSpPr txBox="1"/>
          <p:nvPr/>
        </p:nvSpPr>
        <p:spPr>
          <a:xfrm>
            <a:off x="4038600" y="8195980"/>
            <a:ext cx="3886200" cy="981294"/>
          </a:xfrm>
          <a:prstGeom prst="rect">
            <a:avLst/>
          </a:prstGeom>
        </p:spPr>
        <p:txBody>
          <a:bodyPr wrap="square" lIns="0" tIns="0" rIns="0" bIns="0" rtlCol="0" anchor="t">
            <a:spAutoFit/>
          </a:bodyPr>
          <a:lstStyle/>
          <a:p>
            <a:pPr marL="0" lvl="0" indent="0" algn="l">
              <a:lnSpc>
                <a:spcPts val="3971"/>
              </a:lnSpc>
              <a:spcBef>
                <a:spcPct val="0"/>
              </a:spcBef>
            </a:pPr>
            <a:r>
              <a:rPr lang="en-US" sz="2836" spc="-56" dirty="0">
                <a:solidFill>
                  <a:srgbClr val="106861"/>
                </a:solidFill>
                <a:latin typeface="Open Sauce Bold"/>
              </a:rPr>
              <a:t>Over 25 years with less than 9</a:t>
            </a:r>
            <a:r>
              <a:rPr lang="en-US" sz="2836" spc="-56" baseline="30000" dirty="0">
                <a:solidFill>
                  <a:srgbClr val="106861"/>
                </a:solidFill>
                <a:latin typeface="Open Sauce Bold"/>
              </a:rPr>
              <a:t>th</a:t>
            </a:r>
            <a:r>
              <a:rPr lang="en-US" sz="2836" spc="-56" dirty="0">
                <a:solidFill>
                  <a:srgbClr val="106861"/>
                </a:solidFill>
                <a:latin typeface="Open Sauce Bold"/>
              </a:rPr>
              <a:t> grade </a:t>
            </a:r>
          </a:p>
        </p:txBody>
      </p:sp>
      <p:sp>
        <p:nvSpPr>
          <p:cNvPr id="26" name="AutoShape 6">
            <a:extLst>
              <a:ext uri="{FF2B5EF4-FFF2-40B4-BE49-F238E27FC236}">
                <a16:creationId xmlns:a16="http://schemas.microsoft.com/office/drawing/2014/main" id="{AD6F1E53-CAE4-4015-C47A-26D3C63257FF}"/>
              </a:ext>
            </a:extLst>
          </p:cNvPr>
          <p:cNvSpPr/>
          <p:nvPr/>
        </p:nvSpPr>
        <p:spPr>
          <a:xfrm flipV="1">
            <a:off x="10994420" y="8456889"/>
            <a:ext cx="830149" cy="3057"/>
          </a:xfrm>
          <a:prstGeom prst="line">
            <a:avLst/>
          </a:prstGeom>
          <a:ln w="28575" cap="rnd">
            <a:solidFill>
              <a:srgbClr val="035D61"/>
            </a:solidFill>
            <a:prstDash val="sysDot"/>
            <a:headEnd type="none" w="sm" len="sm"/>
            <a:tailEnd type="oval" w="lg" len="lg"/>
          </a:ln>
        </p:spPr>
        <p:txBody>
          <a:bodyPr/>
          <a:lstStyle/>
          <a:p>
            <a:endParaRPr lang="en-US"/>
          </a:p>
        </p:txBody>
      </p:sp>
      <p:sp>
        <p:nvSpPr>
          <p:cNvPr id="27" name="Freeform 7">
            <a:extLst>
              <a:ext uri="{FF2B5EF4-FFF2-40B4-BE49-F238E27FC236}">
                <a16:creationId xmlns:a16="http://schemas.microsoft.com/office/drawing/2014/main" id="{09DEDB15-BBF0-AFDF-F7DC-59281828955F}"/>
              </a:ext>
            </a:extLst>
          </p:cNvPr>
          <p:cNvSpPr/>
          <p:nvPr/>
        </p:nvSpPr>
        <p:spPr>
          <a:xfrm>
            <a:off x="8654396" y="7308716"/>
            <a:ext cx="2312177" cy="2312177"/>
          </a:xfrm>
          <a:custGeom>
            <a:avLst/>
            <a:gdLst/>
            <a:ahLst/>
            <a:cxnLst/>
            <a:rect l="l" t="t" r="r" b="b"/>
            <a:pathLst>
              <a:path w="2312177" h="2312177">
                <a:moveTo>
                  <a:pt x="0" y="0"/>
                </a:moveTo>
                <a:lnTo>
                  <a:pt x="2312177" y="0"/>
                </a:lnTo>
                <a:lnTo>
                  <a:pt x="2312177" y="2312176"/>
                </a:lnTo>
                <a:lnTo>
                  <a:pt x="0" y="2312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txBody>
          <a:bodyPr/>
          <a:lstStyle/>
          <a:p>
            <a:endParaRPr lang="en-US"/>
          </a:p>
        </p:txBody>
      </p:sp>
      <p:sp>
        <p:nvSpPr>
          <p:cNvPr id="28" name="TextBox 14">
            <a:extLst>
              <a:ext uri="{FF2B5EF4-FFF2-40B4-BE49-F238E27FC236}">
                <a16:creationId xmlns:a16="http://schemas.microsoft.com/office/drawing/2014/main" id="{778AFD67-6002-88ED-E135-BC246E86604C}"/>
              </a:ext>
            </a:extLst>
          </p:cNvPr>
          <p:cNvSpPr txBox="1"/>
          <p:nvPr/>
        </p:nvSpPr>
        <p:spPr>
          <a:xfrm>
            <a:off x="12078904" y="8195980"/>
            <a:ext cx="3886200" cy="981294"/>
          </a:xfrm>
          <a:prstGeom prst="rect">
            <a:avLst/>
          </a:prstGeom>
        </p:spPr>
        <p:txBody>
          <a:bodyPr wrap="square" lIns="0" tIns="0" rIns="0" bIns="0" rtlCol="0" anchor="t">
            <a:spAutoFit/>
          </a:bodyPr>
          <a:lstStyle/>
          <a:p>
            <a:pPr marL="0" lvl="0" indent="0" algn="l">
              <a:lnSpc>
                <a:spcPts val="3971"/>
              </a:lnSpc>
              <a:spcBef>
                <a:spcPct val="0"/>
              </a:spcBef>
            </a:pPr>
            <a:r>
              <a:rPr lang="en-US" sz="2836" spc="-56" dirty="0">
                <a:solidFill>
                  <a:srgbClr val="106861"/>
                </a:solidFill>
                <a:latin typeface="Open Sauce Bold"/>
              </a:rPr>
              <a:t>Unemployed </a:t>
            </a:r>
          </a:p>
          <a:p>
            <a:pPr marL="0" lvl="0" indent="0" algn="l">
              <a:lnSpc>
                <a:spcPts val="3971"/>
              </a:lnSpc>
              <a:spcBef>
                <a:spcPct val="0"/>
              </a:spcBef>
            </a:pPr>
            <a:r>
              <a:rPr lang="en-US" sz="2836" spc="-56" dirty="0">
                <a:solidFill>
                  <a:srgbClr val="106861"/>
                </a:solidFill>
                <a:latin typeface="Open Sauce Bold"/>
              </a:rPr>
              <a:t>Civilian labor</a:t>
            </a:r>
          </a:p>
        </p:txBody>
      </p:sp>
      <p:sp>
        <p:nvSpPr>
          <p:cNvPr id="30" name="TextBox 29">
            <a:extLst>
              <a:ext uri="{FF2B5EF4-FFF2-40B4-BE49-F238E27FC236}">
                <a16:creationId xmlns:a16="http://schemas.microsoft.com/office/drawing/2014/main" id="{044643A3-249D-2E23-CEA4-5F9150BE23CB}"/>
              </a:ext>
            </a:extLst>
          </p:cNvPr>
          <p:cNvSpPr txBox="1"/>
          <p:nvPr/>
        </p:nvSpPr>
        <p:spPr>
          <a:xfrm>
            <a:off x="1090118" y="3543154"/>
            <a:ext cx="1336952" cy="461665"/>
          </a:xfrm>
          <a:prstGeom prst="rect">
            <a:avLst/>
          </a:prstGeom>
          <a:noFill/>
        </p:spPr>
        <p:txBody>
          <a:bodyPr wrap="square" rtlCol="0">
            <a:spAutoFit/>
          </a:bodyPr>
          <a:lstStyle/>
          <a:p>
            <a:r>
              <a:rPr lang="en-US" sz="2400" b="1" dirty="0"/>
              <a:t>0.052</a:t>
            </a:r>
          </a:p>
        </p:txBody>
      </p:sp>
      <p:sp>
        <p:nvSpPr>
          <p:cNvPr id="31" name="TextBox 30">
            <a:extLst>
              <a:ext uri="{FF2B5EF4-FFF2-40B4-BE49-F238E27FC236}">
                <a16:creationId xmlns:a16="http://schemas.microsoft.com/office/drawing/2014/main" id="{7B02D791-2F2F-9CD3-9C58-FBC00D4D8886}"/>
              </a:ext>
            </a:extLst>
          </p:cNvPr>
          <p:cNvSpPr txBox="1"/>
          <p:nvPr/>
        </p:nvSpPr>
        <p:spPr>
          <a:xfrm>
            <a:off x="1113428" y="5855331"/>
            <a:ext cx="1336952" cy="461665"/>
          </a:xfrm>
          <a:prstGeom prst="rect">
            <a:avLst/>
          </a:prstGeom>
          <a:noFill/>
        </p:spPr>
        <p:txBody>
          <a:bodyPr wrap="square" rtlCol="0">
            <a:spAutoFit/>
          </a:bodyPr>
          <a:lstStyle/>
          <a:p>
            <a:r>
              <a:rPr lang="en-US" sz="2400" b="1" dirty="0"/>
              <a:t>0.063</a:t>
            </a:r>
          </a:p>
        </p:txBody>
      </p:sp>
      <p:sp>
        <p:nvSpPr>
          <p:cNvPr id="32" name="TextBox 31">
            <a:extLst>
              <a:ext uri="{FF2B5EF4-FFF2-40B4-BE49-F238E27FC236}">
                <a16:creationId xmlns:a16="http://schemas.microsoft.com/office/drawing/2014/main" id="{884B4F66-A7B6-F4E5-212E-D9CBDE1F9571}"/>
              </a:ext>
            </a:extLst>
          </p:cNvPr>
          <p:cNvSpPr txBox="1"/>
          <p:nvPr/>
        </p:nvSpPr>
        <p:spPr>
          <a:xfrm>
            <a:off x="1047228" y="8224962"/>
            <a:ext cx="1336952" cy="461665"/>
          </a:xfrm>
          <a:prstGeom prst="rect">
            <a:avLst/>
          </a:prstGeom>
          <a:noFill/>
        </p:spPr>
        <p:txBody>
          <a:bodyPr wrap="square" rtlCol="0">
            <a:spAutoFit/>
          </a:bodyPr>
          <a:lstStyle/>
          <a:p>
            <a:r>
              <a:rPr lang="en-US" sz="2400" b="1" dirty="0"/>
              <a:t>0.031</a:t>
            </a:r>
          </a:p>
        </p:txBody>
      </p:sp>
      <p:sp>
        <p:nvSpPr>
          <p:cNvPr id="33" name="TextBox 32">
            <a:extLst>
              <a:ext uri="{FF2B5EF4-FFF2-40B4-BE49-F238E27FC236}">
                <a16:creationId xmlns:a16="http://schemas.microsoft.com/office/drawing/2014/main" id="{84FE9D78-48C1-5353-63C7-305D9BF00A57}"/>
              </a:ext>
            </a:extLst>
          </p:cNvPr>
          <p:cNvSpPr txBox="1"/>
          <p:nvPr/>
        </p:nvSpPr>
        <p:spPr>
          <a:xfrm>
            <a:off x="9377258" y="3481967"/>
            <a:ext cx="1336952" cy="461665"/>
          </a:xfrm>
          <a:prstGeom prst="rect">
            <a:avLst/>
          </a:prstGeom>
          <a:noFill/>
        </p:spPr>
        <p:txBody>
          <a:bodyPr wrap="square" rtlCol="0">
            <a:spAutoFit/>
          </a:bodyPr>
          <a:lstStyle/>
          <a:p>
            <a:r>
              <a:rPr lang="en-US" sz="2400" b="1" dirty="0"/>
              <a:t>0.041</a:t>
            </a:r>
          </a:p>
        </p:txBody>
      </p:sp>
      <p:sp>
        <p:nvSpPr>
          <p:cNvPr id="34" name="TextBox 33">
            <a:extLst>
              <a:ext uri="{FF2B5EF4-FFF2-40B4-BE49-F238E27FC236}">
                <a16:creationId xmlns:a16="http://schemas.microsoft.com/office/drawing/2014/main" id="{12E39C70-170E-8A4A-B256-0CA3B65B226D}"/>
              </a:ext>
            </a:extLst>
          </p:cNvPr>
          <p:cNvSpPr txBox="1"/>
          <p:nvPr/>
        </p:nvSpPr>
        <p:spPr>
          <a:xfrm>
            <a:off x="9341404" y="5826680"/>
            <a:ext cx="1336952" cy="461665"/>
          </a:xfrm>
          <a:prstGeom prst="rect">
            <a:avLst/>
          </a:prstGeom>
          <a:noFill/>
        </p:spPr>
        <p:txBody>
          <a:bodyPr wrap="square" rtlCol="0">
            <a:spAutoFit/>
          </a:bodyPr>
          <a:lstStyle/>
          <a:p>
            <a:r>
              <a:rPr lang="en-US" sz="2400" b="1" dirty="0"/>
              <a:t>0.022</a:t>
            </a:r>
          </a:p>
        </p:txBody>
      </p:sp>
      <p:sp>
        <p:nvSpPr>
          <p:cNvPr id="35" name="TextBox 34">
            <a:extLst>
              <a:ext uri="{FF2B5EF4-FFF2-40B4-BE49-F238E27FC236}">
                <a16:creationId xmlns:a16="http://schemas.microsoft.com/office/drawing/2014/main" id="{EEB85186-5315-CB0A-0395-065291CE1D7D}"/>
              </a:ext>
            </a:extLst>
          </p:cNvPr>
          <p:cNvSpPr txBox="1"/>
          <p:nvPr/>
        </p:nvSpPr>
        <p:spPr>
          <a:xfrm>
            <a:off x="9341404" y="8195980"/>
            <a:ext cx="1336952" cy="461665"/>
          </a:xfrm>
          <a:prstGeom prst="rect">
            <a:avLst/>
          </a:prstGeom>
          <a:noFill/>
        </p:spPr>
        <p:txBody>
          <a:bodyPr wrap="square" rtlCol="0">
            <a:spAutoFit/>
          </a:bodyPr>
          <a:lstStyle/>
          <a:p>
            <a:r>
              <a:rPr lang="en-US" sz="2400" b="1" dirty="0"/>
              <a:t>0.028</a:t>
            </a:r>
          </a:p>
        </p:txBody>
      </p:sp>
      <p:sp>
        <p:nvSpPr>
          <p:cNvPr id="36" name="Circle: Hollow 35">
            <a:extLst>
              <a:ext uri="{FF2B5EF4-FFF2-40B4-BE49-F238E27FC236}">
                <a16:creationId xmlns:a16="http://schemas.microsoft.com/office/drawing/2014/main" id="{897CA745-47A3-ECCD-62ED-40C0B9F4770F}"/>
              </a:ext>
            </a:extLst>
          </p:cNvPr>
          <p:cNvSpPr/>
          <p:nvPr/>
        </p:nvSpPr>
        <p:spPr>
          <a:xfrm>
            <a:off x="635225" y="7546720"/>
            <a:ext cx="1725433" cy="1784566"/>
          </a:xfrm>
          <a:prstGeom prst="donut">
            <a:avLst>
              <a:gd name="adj" fmla="val 12113"/>
            </a:avLst>
          </a:prstGeom>
          <a:solidFill>
            <a:srgbClr val="B4EB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ircle: Hollow 36">
            <a:extLst>
              <a:ext uri="{FF2B5EF4-FFF2-40B4-BE49-F238E27FC236}">
                <a16:creationId xmlns:a16="http://schemas.microsoft.com/office/drawing/2014/main" id="{3393A069-1B78-BE1D-46DC-29F23970696F}"/>
              </a:ext>
            </a:extLst>
          </p:cNvPr>
          <p:cNvSpPr/>
          <p:nvPr/>
        </p:nvSpPr>
        <p:spPr>
          <a:xfrm>
            <a:off x="658747" y="5196713"/>
            <a:ext cx="1725433" cy="1784566"/>
          </a:xfrm>
          <a:prstGeom prst="donut">
            <a:avLst>
              <a:gd name="adj" fmla="val 12113"/>
            </a:avLst>
          </a:prstGeom>
          <a:solidFill>
            <a:srgbClr val="1068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ircle: Hollow 37">
            <a:extLst>
              <a:ext uri="{FF2B5EF4-FFF2-40B4-BE49-F238E27FC236}">
                <a16:creationId xmlns:a16="http://schemas.microsoft.com/office/drawing/2014/main" id="{28D47FEB-9D88-3093-E567-C175563D8CE7}"/>
              </a:ext>
            </a:extLst>
          </p:cNvPr>
          <p:cNvSpPr/>
          <p:nvPr/>
        </p:nvSpPr>
        <p:spPr>
          <a:xfrm>
            <a:off x="658747" y="2836064"/>
            <a:ext cx="1725433" cy="1784566"/>
          </a:xfrm>
          <a:prstGeom prst="donut">
            <a:avLst>
              <a:gd name="adj" fmla="val 12113"/>
            </a:avLst>
          </a:prstGeom>
          <a:solidFill>
            <a:srgbClr val="B4EB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ircle: Hollow 38">
            <a:extLst>
              <a:ext uri="{FF2B5EF4-FFF2-40B4-BE49-F238E27FC236}">
                <a16:creationId xmlns:a16="http://schemas.microsoft.com/office/drawing/2014/main" id="{D006A99E-318D-B76E-FF94-9C90E0BF317C}"/>
              </a:ext>
            </a:extLst>
          </p:cNvPr>
          <p:cNvSpPr/>
          <p:nvPr/>
        </p:nvSpPr>
        <p:spPr>
          <a:xfrm>
            <a:off x="8952923" y="2836064"/>
            <a:ext cx="1725433" cy="1784566"/>
          </a:xfrm>
          <a:prstGeom prst="donut">
            <a:avLst>
              <a:gd name="adj" fmla="val 12113"/>
            </a:avLst>
          </a:prstGeom>
          <a:solidFill>
            <a:srgbClr val="1068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ircle: Hollow 39">
            <a:extLst>
              <a:ext uri="{FF2B5EF4-FFF2-40B4-BE49-F238E27FC236}">
                <a16:creationId xmlns:a16="http://schemas.microsoft.com/office/drawing/2014/main" id="{61E37547-1147-8A58-8E93-E0E88F357815}"/>
              </a:ext>
            </a:extLst>
          </p:cNvPr>
          <p:cNvSpPr/>
          <p:nvPr/>
        </p:nvSpPr>
        <p:spPr>
          <a:xfrm>
            <a:off x="8941783" y="5099166"/>
            <a:ext cx="1725433" cy="1784566"/>
          </a:xfrm>
          <a:prstGeom prst="donut">
            <a:avLst>
              <a:gd name="adj" fmla="val 12113"/>
            </a:avLst>
          </a:prstGeom>
          <a:solidFill>
            <a:srgbClr val="B4EB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ircle: Hollow 40">
            <a:extLst>
              <a:ext uri="{FF2B5EF4-FFF2-40B4-BE49-F238E27FC236}">
                <a16:creationId xmlns:a16="http://schemas.microsoft.com/office/drawing/2014/main" id="{823928B9-3149-A0AA-19F6-8F8CC37019EE}"/>
              </a:ext>
            </a:extLst>
          </p:cNvPr>
          <p:cNvSpPr/>
          <p:nvPr/>
        </p:nvSpPr>
        <p:spPr>
          <a:xfrm>
            <a:off x="8971186" y="7611246"/>
            <a:ext cx="1725433" cy="1784566"/>
          </a:xfrm>
          <a:prstGeom prst="donut">
            <a:avLst>
              <a:gd name="adj" fmla="val 12113"/>
            </a:avLst>
          </a:prstGeom>
          <a:solidFill>
            <a:srgbClr val="1068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3058" y="714830"/>
            <a:ext cx="13775924" cy="1622688"/>
          </a:xfrm>
          <a:prstGeom prst="rect">
            <a:avLst/>
          </a:prstGeom>
        </p:spPr>
        <p:txBody>
          <a:bodyPr wrap="square" lIns="0" tIns="0" rIns="0" bIns="0" rtlCol="0" anchor="t">
            <a:spAutoFit/>
          </a:bodyPr>
          <a:lstStyle/>
          <a:p>
            <a:pPr marL="0" lvl="0" indent="0" algn="l">
              <a:lnSpc>
                <a:spcPts val="6569"/>
              </a:lnSpc>
              <a:spcBef>
                <a:spcPct val="0"/>
              </a:spcBef>
            </a:pPr>
            <a:r>
              <a:rPr lang="en-US" sz="4800" spc="-93" dirty="0">
                <a:solidFill>
                  <a:srgbClr val="191919"/>
                </a:solidFill>
                <a:latin typeface="Open Sauce Bold"/>
              </a:rPr>
              <a:t>Clusters of native lands where the strategies should be implied</a:t>
            </a:r>
            <a:endParaRPr lang="en-US" sz="4692" spc="-93" dirty="0">
              <a:solidFill>
                <a:srgbClr val="191919"/>
              </a:solidFill>
              <a:latin typeface="Open Sauce Bold"/>
            </a:endParaRPr>
          </a:p>
        </p:txBody>
      </p:sp>
      <p:grpSp>
        <p:nvGrpSpPr>
          <p:cNvPr id="4" name="Group 4"/>
          <p:cNvGrpSpPr/>
          <p:nvPr/>
        </p:nvGrpSpPr>
        <p:grpSpPr>
          <a:xfrm>
            <a:off x="-1997137" y="7075637"/>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3684175" y="7005833"/>
            <a:ext cx="452472" cy="45247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0" name="Group 10"/>
          <p:cNvGrpSpPr/>
          <p:nvPr/>
        </p:nvGrpSpPr>
        <p:grpSpPr>
          <a:xfrm>
            <a:off x="15017929" y="-2533783"/>
            <a:ext cx="5002094" cy="500209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43" name="Group 43"/>
          <p:cNvGrpSpPr/>
          <p:nvPr/>
        </p:nvGrpSpPr>
        <p:grpSpPr>
          <a:xfrm>
            <a:off x="4809335" y="8388753"/>
            <a:ext cx="1183417" cy="1183417"/>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txBody>
            <a:bodyPr/>
            <a:lstStyle/>
            <a:p>
              <a:endParaRPr lang="en-US"/>
            </a:p>
          </p:txBody>
        </p:sp>
        <p:sp>
          <p:nvSpPr>
            <p:cNvPr id="45" name="TextBox 4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6" name="Group 17">
            <a:extLst>
              <a:ext uri="{FF2B5EF4-FFF2-40B4-BE49-F238E27FC236}">
                <a16:creationId xmlns:a16="http://schemas.microsoft.com/office/drawing/2014/main" id="{89CD40F5-F59B-BCC6-1BF7-A2EFED6097B4}"/>
              </a:ext>
            </a:extLst>
          </p:cNvPr>
          <p:cNvGrpSpPr/>
          <p:nvPr/>
        </p:nvGrpSpPr>
        <p:grpSpPr>
          <a:xfrm>
            <a:off x="12384221" y="117243"/>
            <a:ext cx="1425994" cy="3552904"/>
            <a:chOff x="-52139" y="-114300"/>
            <a:chExt cx="375570" cy="935743"/>
          </a:xfrm>
        </p:grpSpPr>
        <p:sp>
          <p:nvSpPr>
            <p:cNvPr id="77" name="Freeform 18">
              <a:extLst>
                <a:ext uri="{FF2B5EF4-FFF2-40B4-BE49-F238E27FC236}">
                  <a16:creationId xmlns:a16="http://schemas.microsoft.com/office/drawing/2014/main" id="{A5875DAF-96A6-1F95-7FED-E541B0F7DF90}"/>
                </a:ext>
              </a:extLst>
            </p:cNvPr>
            <p:cNvSpPr/>
            <p:nvPr/>
          </p:nvSpPr>
          <p:spPr>
            <a:xfrm>
              <a:off x="-52139" y="556119"/>
              <a:ext cx="264702" cy="265324"/>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dirty="0"/>
            </a:p>
          </p:txBody>
        </p:sp>
        <p:sp>
          <p:nvSpPr>
            <p:cNvPr id="78" name="TextBox 19">
              <a:extLst>
                <a:ext uri="{FF2B5EF4-FFF2-40B4-BE49-F238E27FC236}">
                  <a16:creationId xmlns:a16="http://schemas.microsoft.com/office/drawing/2014/main" id="{25D47356-3CFB-DFFF-EA96-FBB4854EE458}"/>
                </a:ext>
              </a:extLst>
            </p:cNvPr>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pic>
        <p:nvPicPr>
          <p:cNvPr id="1026" name="Picture 2">
            <a:extLst>
              <a:ext uri="{FF2B5EF4-FFF2-40B4-BE49-F238E27FC236}">
                <a16:creationId xmlns:a16="http://schemas.microsoft.com/office/drawing/2014/main" id="{ACB381CA-82E8-7361-9732-B0CCE6211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37138"/>
            <a:ext cx="6101809" cy="41155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D3B566-06B8-F473-FBEE-BF4F8096C588}"/>
              </a:ext>
            </a:extLst>
          </p:cNvPr>
          <p:cNvSpPr txBox="1"/>
          <p:nvPr/>
        </p:nvSpPr>
        <p:spPr>
          <a:xfrm>
            <a:off x="7657399" y="2937776"/>
            <a:ext cx="9220200" cy="3785652"/>
          </a:xfrm>
          <a:prstGeom prst="rect">
            <a:avLst/>
          </a:prstGeom>
          <a:noFill/>
        </p:spPr>
        <p:txBody>
          <a:bodyPr wrap="square" rtlCol="0">
            <a:spAutoFit/>
          </a:bodyPr>
          <a:lstStyle/>
          <a:p>
            <a:r>
              <a:rPr lang="en-US" sz="2400" b="1" dirty="0"/>
              <a:t>Cluster 1: </a:t>
            </a:r>
            <a:r>
              <a:rPr lang="en-US" sz="2400" dirty="0"/>
              <a:t>'New Mexico’ ,'California’ ,'Texas’ ,'New York’ ,'Alaska’, 'Maine' 'Wisconsin’ ,'Nevada’ ,'Michigan’ ,'Florida’, 'Montana’ ,'Minnesota’ ,'Oregon’ ,'South Carolina’, 'Washington’ ,'South Dakota’ , 'Idaho’, 'North Dakota’, 'Kansas’ ,'Mississippi’, 'Connecticut’ ,'Nebraska’, 'Utah’, 'Alabama’ ,'Iowa’ ,'Colorado' 'Massachusetts’ ,'Wyoming’ ,'Hawaii’, 'Virginia’ ,'Delaware’ ,'New Jersey’</a:t>
            </a:r>
          </a:p>
          <a:p>
            <a:endParaRPr lang="en-US" sz="2400" dirty="0"/>
          </a:p>
          <a:p>
            <a:r>
              <a:rPr lang="en-US" sz="2400" b="1" dirty="0"/>
              <a:t>Cluster 2: </a:t>
            </a:r>
            <a:r>
              <a:rPr lang="en-US" sz="2400" dirty="0"/>
              <a:t>'Oklahoma’, 'North Carolina’</a:t>
            </a:r>
          </a:p>
          <a:p>
            <a:endParaRPr lang="en-US" sz="2400" b="1" dirty="0"/>
          </a:p>
          <a:p>
            <a:r>
              <a:rPr lang="en-US" sz="2400" b="1" dirty="0"/>
              <a:t>Cluster 3: </a:t>
            </a:r>
            <a:r>
              <a:rPr lang="en-US" sz="2400" dirty="0"/>
              <a:t>'Arizona’, 'Oklahoma’, 'Louisiana'</a:t>
            </a:r>
            <a:endParaRPr lang="en-US" sz="2400" b="1" dirty="0"/>
          </a:p>
        </p:txBody>
      </p:sp>
    </p:spTree>
    <p:extLst>
      <p:ext uri="{BB962C8B-B14F-4D97-AF65-F5344CB8AC3E}">
        <p14:creationId xmlns:p14="http://schemas.microsoft.com/office/powerpoint/2010/main" val="2109080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716D60B8-3383-9A29-EF30-F83D82B246B9}"/>
              </a:ext>
            </a:extLst>
          </p:cNvPr>
          <p:cNvSpPr/>
          <p:nvPr/>
        </p:nvSpPr>
        <p:spPr>
          <a:xfrm>
            <a:off x="-127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artisticGlass/>
                      </a14:imgEffect>
                    </a14:imgLayer>
                  </a14:imgProps>
                </a:ext>
              </a:extLst>
            </a:blip>
            <a:stretch>
              <a:fillRect t="-9222" b="-9222"/>
            </a:stretch>
          </a:blipFill>
        </p:spPr>
        <p:txBody>
          <a:bodyPr/>
          <a:lstStyle/>
          <a:p>
            <a:endParaRPr lang="en-US"/>
          </a:p>
        </p:txBody>
      </p:sp>
      <p:sp>
        <p:nvSpPr>
          <p:cNvPr id="6" name="TextBox 6"/>
          <p:cNvSpPr txBox="1"/>
          <p:nvPr/>
        </p:nvSpPr>
        <p:spPr>
          <a:xfrm>
            <a:off x="977042" y="1028700"/>
            <a:ext cx="6068296" cy="795212"/>
          </a:xfrm>
          <a:prstGeom prst="rect">
            <a:avLst/>
          </a:prstGeom>
        </p:spPr>
        <p:txBody>
          <a:bodyPr wrap="square" lIns="0" tIns="0" rIns="0" bIns="0" rtlCol="0" anchor="t">
            <a:spAutoFit/>
          </a:bodyPr>
          <a:lstStyle/>
          <a:p>
            <a:pPr marL="0" lvl="0" indent="0" algn="l">
              <a:lnSpc>
                <a:spcPts val="6569"/>
              </a:lnSpc>
              <a:spcBef>
                <a:spcPct val="0"/>
              </a:spcBef>
            </a:pPr>
            <a:r>
              <a:rPr lang="en-US" sz="4692" spc="-93" dirty="0">
                <a:solidFill>
                  <a:schemeClr val="bg1"/>
                </a:solidFill>
                <a:latin typeface="Open Sauce Bold"/>
              </a:rPr>
              <a:t>Strategy</a:t>
            </a:r>
          </a:p>
        </p:txBody>
      </p:sp>
      <p:sp>
        <p:nvSpPr>
          <p:cNvPr id="7" name="TextBox 7"/>
          <p:cNvSpPr txBox="1"/>
          <p:nvPr/>
        </p:nvSpPr>
        <p:spPr>
          <a:xfrm>
            <a:off x="1371600" y="5870862"/>
            <a:ext cx="4696696" cy="992066"/>
          </a:xfrm>
          <a:prstGeom prst="rect">
            <a:avLst/>
          </a:prstGeom>
        </p:spPr>
        <p:txBody>
          <a:bodyPr wrap="square" lIns="0" tIns="0" rIns="0" bIns="0" rtlCol="0" anchor="t">
            <a:spAutoFit/>
          </a:bodyPr>
          <a:lstStyle/>
          <a:p>
            <a:pPr marL="0" lvl="0" indent="0" algn="l">
              <a:lnSpc>
                <a:spcPts val="3971"/>
              </a:lnSpc>
              <a:spcBef>
                <a:spcPct val="0"/>
              </a:spcBef>
            </a:pPr>
            <a:r>
              <a:rPr lang="en-US" sz="3200" spc="-56" dirty="0">
                <a:solidFill>
                  <a:schemeClr val="bg1"/>
                </a:solidFill>
                <a:latin typeface="Open Sauce Bold"/>
              </a:rPr>
              <a:t>Learning Enrichment Initiative</a:t>
            </a:r>
          </a:p>
        </p:txBody>
      </p:sp>
      <p:sp>
        <p:nvSpPr>
          <p:cNvPr id="9" name="TextBox 9"/>
          <p:cNvSpPr txBox="1"/>
          <p:nvPr/>
        </p:nvSpPr>
        <p:spPr>
          <a:xfrm>
            <a:off x="7266462" y="8893749"/>
            <a:ext cx="4493466" cy="468333"/>
          </a:xfrm>
          <a:prstGeom prst="rect">
            <a:avLst/>
          </a:prstGeom>
        </p:spPr>
        <p:txBody>
          <a:bodyPr lIns="0" tIns="0" rIns="0" bIns="0" rtlCol="0" anchor="t">
            <a:spAutoFit/>
          </a:bodyPr>
          <a:lstStyle/>
          <a:p>
            <a:pPr marL="0" lvl="0" indent="0" algn="ctr">
              <a:lnSpc>
                <a:spcPts val="3971"/>
              </a:lnSpc>
              <a:spcBef>
                <a:spcPct val="0"/>
              </a:spcBef>
            </a:pPr>
            <a:r>
              <a:rPr lang="en-US" sz="2836" spc="-56" dirty="0">
                <a:solidFill>
                  <a:schemeClr val="bg1"/>
                </a:solidFill>
                <a:latin typeface="Open Sauce Bold"/>
              </a:rPr>
              <a:t>Entrepreneurial Edge</a:t>
            </a:r>
          </a:p>
        </p:txBody>
      </p:sp>
      <p:sp>
        <p:nvSpPr>
          <p:cNvPr id="11" name="TextBox 11"/>
          <p:cNvSpPr txBox="1"/>
          <p:nvPr/>
        </p:nvSpPr>
        <p:spPr>
          <a:xfrm>
            <a:off x="13203412" y="5656791"/>
            <a:ext cx="4276000" cy="981294"/>
          </a:xfrm>
          <a:prstGeom prst="rect">
            <a:avLst/>
          </a:prstGeom>
        </p:spPr>
        <p:txBody>
          <a:bodyPr lIns="0" tIns="0" rIns="0" bIns="0" rtlCol="0" anchor="t">
            <a:spAutoFit/>
          </a:bodyPr>
          <a:lstStyle/>
          <a:p>
            <a:pPr marL="0" lvl="0" indent="0" algn="l">
              <a:lnSpc>
                <a:spcPts val="3971"/>
              </a:lnSpc>
              <a:spcBef>
                <a:spcPct val="0"/>
              </a:spcBef>
            </a:pPr>
            <a:r>
              <a:rPr lang="en-US" sz="2836" spc="-56" dirty="0">
                <a:solidFill>
                  <a:schemeClr val="bg1"/>
                </a:solidFill>
                <a:latin typeface="Open Sauce Bold"/>
              </a:rPr>
              <a:t>Fair Wage Adjustment Policy</a:t>
            </a:r>
          </a:p>
        </p:txBody>
      </p:sp>
      <p:pic>
        <p:nvPicPr>
          <p:cNvPr id="3074" name="Picture 2" descr="Image result for education policies pictures">
            <a:hlinkClick r:id="rId5"/>
            <a:extLst>
              <a:ext uri="{FF2B5EF4-FFF2-40B4-BE49-F238E27FC236}">
                <a16:creationId xmlns:a16="http://schemas.microsoft.com/office/drawing/2014/main" id="{C228F46D-F17B-4950-EB0D-92E9ED4671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588" y="2476500"/>
            <a:ext cx="5454728" cy="3203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Image result for startup or small business">
            <a:hlinkClick r:id="rId7"/>
            <a:extLst>
              <a:ext uri="{FF2B5EF4-FFF2-40B4-BE49-F238E27FC236}">
                <a16:creationId xmlns:a16="http://schemas.microsoft.com/office/drawing/2014/main" id="{35BE6F80-1A04-1835-EF1D-D6A305A42E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7928" y="5260995"/>
            <a:ext cx="4572000" cy="3203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Minimum Wage stock illustration. Illustration of minimum - 62114652">
            <a:hlinkClick r:id="rId9"/>
            <a:extLst>
              <a:ext uri="{FF2B5EF4-FFF2-40B4-BE49-F238E27FC236}">
                <a16:creationId xmlns:a16="http://schemas.microsoft.com/office/drawing/2014/main" id="{3378A6CA-D07D-A723-9CB0-1013534A86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96800" y="2290370"/>
            <a:ext cx="5454728" cy="3341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 name="AutoShape 3"/>
          <p:cNvSpPr/>
          <p:nvPr/>
        </p:nvSpPr>
        <p:spPr>
          <a:xfrm>
            <a:off x="4115954" y="4107840"/>
            <a:ext cx="897922" cy="0"/>
          </a:xfrm>
          <a:prstGeom prst="line">
            <a:avLst/>
          </a:prstGeom>
          <a:ln w="28575" cap="rnd">
            <a:solidFill>
              <a:srgbClr val="035D61"/>
            </a:solidFill>
            <a:prstDash val="sysDot"/>
            <a:headEnd type="none" w="sm" len="sm"/>
            <a:tailEnd type="oval" w="lg" len="lg"/>
          </a:ln>
        </p:spPr>
        <p:txBody>
          <a:bodyPr/>
          <a:lstStyle/>
          <a:p>
            <a:endParaRPr lang="en-US"/>
          </a:p>
        </p:txBody>
      </p:sp>
      <p:sp>
        <p:nvSpPr>
          <p:cNvPr id="4" name="Freeform 4"/>
          <p:cNvSpPr/>
          <p:nvPr/>
        </p:nvSpPr>
        <p:spPr>
          <a:xfrm>
            <a:off x="1803400" y="2967442"/>
            <a:ext cx="2312177" cy="2312177"/>
          </a:xfrm>
          <a:custGeom>
            <a:avLst/>
            <a:gdLst/>
            <a:ahLst/>
            <a:cxnLst/>
            <a:rect l="l" t="t" r="r" b="b"/>
            <a:pathLst>
              <a:path w="2312177" h="2312177">
                <a:moveTo>
                  <a:pt x="0" y="0"/>
                </a:moveTo>
                <a:lnTo>
                  <a:pt x="2312177" y="0"/>
                </a:lnTo>
                <a:lnTo>
                  <a:pt x="2312177" y="2312177"/>
                </a:lnTo>
                <a:lnTo>
                  <a:pt x="0" y="231217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txBody>
          <a:bodyPr/>
          <a:lstStyle/>
          <a:p>
            <a:endParaRPr lang="en-US"/>
          </a:p>
        </p:txBody>
      </p:sp>
      <p:pic>
        <p:nvPicPr>
          <p:cNvPr id="5" name="Picture 5"/>
          <p:cNvPicPr>
            <a:picLocks noChangeAspect="1"/>
          </p:cNvPicPr>
          <p:nvPr/>
        </p:nvPicPr>
        <p:blipFill>
          <a:blip r:embed="rId7"/>
          <a:stretch>
            <a:fillRect/>
          </a:stretch>
        </p:blipFill>
        <p:spPr>
          <a:xfrm>
            <a:off x="1867643" y="3062211"/>
            <a:ext cx="2183690" cy="2183690"/>
          </a:xfrm>
          <a:prstGeom prst="rect">
            <a:avLst/>
          </a:prstGeom>
        </p:spPr>
      </p:pic>
      <p:sp>
        <p:nvSpPr>
          <p:cNvPr id="6" name="AutoShape 6"/>
          <p:cNvSpPr/>
          <p:nvPr/>
        </p:nvSpPr>
        <p:spPr>
          <a:xfrm flipV="1">
            <a:off x="4115954" y="6407463"/>
            <a:ext cx="830149" cy="3057"/>
          </a:xfrm>
          <a:prstGeom prst="line">
            <a:avLst/>
          </a:prstGeom>
          <a:ln w="28575" cap="rnd">
            <a:solidFill>
              <a:srgbClr val="035D61"/>
            </a:solidFill>
            <a:prstDash val="sysDot"/>
            <a:headEnd type="none" w="sm" len="sm"/>
            <a:tailEnd type="oval" w="lg" len="lg"/>
          </a:ln>
        </p:spPr>
        <p:txBody>
          <a:bodyPr/>
          <a:lstStyle/>
          <a:p>
            <a:endParaRPr lang="en-US"/>
          </a:p>
        </p:txBody>
      </p:sp>
      <p:sp>
        <p:nvSpPr>
          <p:cNvPr id="7" name="Freeform 7"/>
          <p:cNvSpPr/>
          <p:nvPr/>
        </p:nvSpPr>
        <p:spPr>
          <a:xfrm>
            <a:off x="1803400" y="5270122"/>
            <a:ext cx="2312177" cy="2312177"/>
          </a:xfrm>
          <a:custGeom>
            <a:avLst/>
            <a:gdLst/>
            <a:ahLst/>
            <a:cxnLst/>
            <a:rect l="l" t="t" r="r" b="b"/>
            <a:pathLst>
              <a:path w="2312177" h="2312177">
                <a:moveTo>
                  <a:pt x="0" y="0"/>
                </a:moveTo>
                <a:lnTo>
                  <a:pt x="2312177" y="0"/>
                </a:lnTo>
                <a:lnTo>
                  <a:pt x="2312177" y="2312176"/>
                </a:lnTo>
                <a:lnTo>
                  <a:pt x="0" y="2312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txBody>
          <a:bodyPr/>
          <a:lstStyle/>
          <a:p>
            <a:endParaRPr lang="en-US"/>
          </a:p>
        </p:txBody>
      </p:sp>
      <p:pic>
        <p:nvPicPr>
          <p:cNvPr id="8" name="Picture 8"/>
          <p:cNvPicPr>
            <a:picLocks noChangeAspect="1"/>
          </p:cNvPicPr>
          <p:nvPr/>
        </p:nvPicPr>
        <p:blipFill>
          <a:blip r:embed="rId8"/>
          <a:stretch>
            <a:fillRect/>
          </a:stretch>
        </p:blipFill>
        <p:spPr>
          <a:xfrm>
            <a:off x="1888995" y="5352010"/>
            <a:ext cx="2183690" cy="2183690"/>
          </a:xfrm>
          <a:prstGeom prst="rect">
            <a:avLst/>
          </a:prstGeom>
        </p:spPr>
      </p:pic>
      <p:sp>
        <p:nvSpPr>
          <p:cNvPr id="9" name="Freeform 9"/>
          <p:cNvSpPr/>
          <p:nvPr/>
        </p:nvSpPr>
        <p:spPr>
          <a:xfrm>
            <a:off x="-1801378" y="-610072"/>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0" name="TextBox 10"/>
          <p:cNvSpPr txBox="1"/>
          <p:nvPr/>
        </p:nvSpPr>
        <p:spPr>
          <a:xfrm>
            <a:off x="1828800" y="772704"/>
            <a:ext cx="11201400" cy="773160"/>
          </a:xfrm>
          <a:prstGeom prst="rect">
            <a:avLst/>
          </a:prstGeom>
        </p:spPr>
        <p:txBody>
          <a:bodyPr wrap="square" lIns="0" tIns="0" rIns="0" bIns="0" rtlCol="0" anchor="t">
            <a:spAutoFit/>
          </a:bodyPr>
          <a:lstStyle/>
          <a:p>
            <a:pPr marL="0" lvl="0" indent="0" algn="l">
              <a:lnSpc>
                <a:spcPts val="6569"/>
              </a:lnSpc>
              <a:spcBef>
                <a:spcPct val="0"/>
              </a:spcBef>
            </a:pPr>
            <a:r>
              <a:rPr lang="en-US" sz="4692" spc="-93" dirty="0">
                <a:solidFill>
                  <a:srgbClr val="191919"/>
                </a:solidFill>
                <a:latin typeface="Open Sauce Bold"/>
              </a:rPr>
              <a:t>Conclusion &amp; Recommendation</a:t>
            </a:r>
          </a:p>
        </p:txBody>
      </p:sp>
      <p:sp>
        <p:nvSpPr>
          <p:cNvPr id="11" name="TextBox 11"/>
          <p:cNvSpPr txBox="1"/>
          <p:nvPr/>
        </p:nvSpPr>
        <p:spPr>
          <a:xfrm>
            <a:off x="2346195" y="2247900"/>
            <a:ext cx="8410501" cy="382221"/>
          </a:xfrm>
          <a:prstGeom prst="rect">
            <a:avLst/>
          </a:prstGeom>
        </p:spPr>
        <p:txBody>
          <a:bodyPr lIns="0" tIns="0" rIns="0" bIns="0" rtlCol="0" anchor="t">
            <a:spAutoFit/>
          </a:bodyPr>
          <a:lstStyle/>
          <a:p>
            <a:pPr marL="0" lvl="0" indent="0" algn="l">
              <a:lnSpc>
                <a:spcPts val="3299"/>
              </a:lnSpc>
            </a:pPr>
            <a:r>
              <a:rPr lang="en-US" sz="2199" dirty="0">
                <a:solidFill>
                  <a:srgbClr val="343432"/>
                </a:solidFill>
                <a:latin typeface="Open Sauce"/>
              </a:rPr>
              <a:t>To conclude, government should focus on :</a:t>
            </a:r>
          </a:p>
        </p:txBody>
      </p:sp>
      <p:sp>
        <p:nvSpPr>
          <p:cNvPr id="12" name="TextBox 12"/>
          <p:cNvSpPr txBox="1"/>
          <p:nvPr/>
        </p:nvSpPr>
        <p:spPr>
          <a:xfrm>
            <a:off x="5242476" y="3338489"/>
            <a:ext cx="5722599" cy="486045"/>
          </a:xfrm>
          <a:prstGeom prst="rect">
            <a:avLst/>
          </a:prstGeom>
        </p:spPr>
        <p:txBody>
          <a:bodyPr lIns="0" tIns="0" rIns="0" bIns="0" rtlCol="0" anchor="t">
            <a:spAutoFit/>
          </a:bodyPr>
          <a:lstStyle/>
          <a:p>
            <a:pPr marL="0" lvl="0" indent="0" algn="l">
              <a:lnSpc>
                <a:spcPts val="3971"/>
              </a:lnSpc>
              <a:spcBef>
                <a:spcPct val="0"/>
              </a:spcBef>
            </a:pPr>
            <a:r>
              <a:rPr lang="en-US" sz="2836" spc="-56" dirty="0">
                <a:solidFill>
                  <a:srgbClr val="106861"/>
                </a:solidFill>
                <a:latin typeface="Open Sauce Bold"/>
              </a:rPr>
              <a:t>Learning Enrichment Initiative</a:t>
            </a:r>
          </a:p>
        </p:txBody>
      </p:sp>
      <p:sp>
        <p:nvSpPr>
          <p:cNvPr id="13" name="TextBox 13"/>
          <p:cNvSpPr txBox="1"/>
          <p:nvPr/>
        </p:nvSpPr>
        <p:spPr>
          <a:xfrm>
            <a:off x="5242476" y="3883936"/>
            <a:ext cx="6609283" cy="683392"/>
          </a:xfrm>
          <a:prstGeom prst="rect">
            <a:avLst/>
          </a:prstGeom>
        </p:spPr>
        <p:txBody>
          <a:bodyPr lIns="0" tIns="0" rIns="0" bIns="0" rtlCol="0" anchor="t">
            <a:spAutoFit/>
          </a:bodyPr>
          <a:lstStyle/>
          <a:p>
            <a:pPr marL="0" lvl="0" indent="0" algn="l">
              <a:lnSpc>
                <a:spcPts val="2800"/>
              </a:lnSpc>
            </a:pPr>
            <a:r>
              <a:rPr lang="en-US" sz="1866" dirty="0">
                <a:solidFill>
                  <a:srgbClr val="343432"/>
                </a:solidFill>
                <a:latin typeface="Open Sauce"/>
              </a:rPr>
              <a:t>Spread awareness and optimize education policies, which will be affordable to everyone. </a:t>
            </a:r>
          </a:p>
        </p:txBody>
      </p:sp>
      <p:sp>
        <p:nvSpPr>
          <p:cNvPr id="14" name="TextBox 14"/>
          <p:cNvSpPr txBox="1"/>
          <p:nvPr/>
        </p:nvSpPr>
        <p:spPr>
          <a:xfrm>
            <a:off x="5242476" y="5641169"/>
            <a:ext cx="5722599" cy="486045"/>
          </a:xfrm>
          <a:prstGeom prst="rect">
            <a:avLst/>
          </a:prstGeom>
        </p:spPr>
        <p:txBody>
          <a:bodyPr lIns="0" tIns="0" rIns="0" bIns="0" rtlCol="0" anchor="t">
            <a:spAutoFit/>
          </a:bodyPr>
          <a:lstStyle/>
          <a:p>
            <a:pPr marL="0" lvl="0" indent="0" algn="l">
              <a:lnSpc>
                <a:spcPts val="3971"/>
              </a:lnSpc>
              <a:spcBef>
                <a:spcPct val="0"/>
              </a:spcBef>
            </a:pPr>
            <a:r>
              <a:rPr lang="en-US" sz="2836" spc="-56" dirty="0">
                <a:solidFill>
                  <a:srgbClr val="106861"/>
                </a:solidFill>
                <a:latin typeface="Open Sauce Bold"/>
              </a:rPr>
              <a:t>Entrepreneurial Edge</a:t>
            </a:r>
          </a:p>
        </p:txBody>
      </p:sp>
      <p:sp>
        <p:nvSpPr>
          <p:cNvPr id="15" name="TextBox 15"/>
          <p:cNvSpPr txBox="1"/>
          <p:nvPr/>
        </p:nvSpPr>
        <p:spPr>
          <a:xfrm>
            <a:off x="5242476" y="6214413"/>
            <a:ext cx="6609283" cy="683392"/>
          </a:xfrm>
          <a:prstGeom prst="rect">
            <a:avLst/>
          </a:prstGeom>
        </p:spPr>
        <p:txBody>
          <a:bodyPr lIns="0" tIns="0" rIns="0" bIns="0" rtlCol="0" anchor="t">
            <a:spAutoFit/>
          </a:bodyPr>
          <a:lstStyle/>
          <a:p>
            <a:pPr marL="0" lvl="0" indent="0" algn="l">
              <a:lnSpc>
                <a:spcPts val="2800"/>
              </a:lnSpc>
            </a:pPr>
            <a:r>
              <a:rPr lang="en-US" sz="1866" dirty="0">
                <a:solidFill>
                  <a:srgbClr val="343432"/>
                </a:solidFill>
                <a:latin typeface="Open Sauce"/>
              </a:rPr>
              <a:t>The department should encourage new startups and small business ideas, which will create new employment.</a:t>
            </a:r>
          </a:p>
        </p:txBody>
      </p:sp>
      <p:sp>
        <p:nvSpPr>
          <p:cNvPr id="26" name="AutoShape 3">
            <a:extLst>
              <a:ext uri="{FF2B5EF4-FFF2-40B4-BE49-F238E27FC236}">
                <a16:creationId xmlns:a16="http://schemas.microsoft.com/office/drawing/2014/main" id="{BD704E70-264B-B65A-B9E9-0D6048F0DBA5}"/>
              </a:ext>
            </a:extLst>
          </p:cNvPr>
          <p:cNvSpPr/>
          <p:nvPr/>
        </p:nvSpPr>
        <p:spPr>
          <a:xfrm>
            <a:off x="4244441" y="8665694"/>
            <a:ext cx="897922" cy="0"/>
          </a:xfrm>
          <a:prstGeom prst="line">
            <a:avLst/>
          </a:prstGeom>
          <a:ln w="28575" cap="rnd">
            <a:solidFill>
              <a:srgbClr val="035D61"/>
            </a:solidFill>
            <a:prstDash val="sysDot"/>
            <a:headEnd type="none" w="sm" len="sm"/>
            <a:tailEnd type="oval" w="lg" len="lg"/>
          </a:ln>
        </p:spPr>
        <p:txBody>
          <a:bodyPr/>
          <a:lstStyle/>
          <a:p>
            <a:endParaRPr lang="en-US"/>
          </a:p>
        </p:txBody>
      </p:sp>
      <p:sp>
        <p:nvSpPr>
          <p:cNvPr id="27" name="Freeform 4">
            <a:extLst>
              <a:ext uri="{FF2B5EF4-FFF2-40B4-BE49-F238E27FC236}">
                <a16:creationId xmlns:a16="http://schemas.microsoft.com/office/drawing/2014/main" id="{456F206E-8F44-8538-4124-12E37BA1256C}"/>
              </a:ext>
            </a:extLst>
          </p:cNvPr>
          <p:cNvSpPr/>
          <p:nvPr/>
        </p:nvSpPr>
        <p:spPr>
          <a:xfrm>
            <a:off x="1931887" y="7525296"/>
            <a:ext cx="2312177" cy="2312177"/>
          </a:xfrm>
          <a:custGeom>
            <a:avLst/>
            <a:gdLst/>
            <a:ahLst/>
            <a:cxnLst/>
            <a:rect l="l" t="t" r="r" b="b"/>
            <a:pathLst>
              <a:path w="2312177" h="2312177">
                <a:moveTo>
                  <a:pt x="0" y="0"/>
                </a:moveTo>
                <a:lnTo>
                  <a:pt x="2312177" y="0"/>
                </a:lnTo>
                <a:lnTo>
                  <a:pt x="2312177" y="2312177"/>
                </a:lnTo>
                <a:lnTo>
                  <a:pt x="0" y="231217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txBody>
          <a:bodyPr/>
          <a:lstStyle/>
          <a:p>
            <a:endParaRPr lang="en-US"/>
          </a:p>
        </p:txBody>
      </p:sp>
      <p:pic>
        <p:nvPicPr>
          <p:cNvPr id="28" name="Picture 5">
            <a:extLst>
              <a:ext uri="{FF2B5EF4-FFF2-40B4-BE49-F238E27FC236}">
                <a16:creationId xmlns:a16="http://schemas.microsoft.com/office/drawing/2014/main" id="{078E1E20-8A5C-F812-90D3-AD0466B1A9BB}"/>
              </a:ext>
            </a:extLst>
          </p:cNvPr>
          <p:cNvPicPr>
            <a:picLocks noChangeAspect="1"/>
          </p:cNvPicPr>
          <p:nvPr/>
        </p:nvPicPr>
        <p:blipFill>
          <a:blip r:embed="rId7"/>
          <a:stretch>
            <a:fillRect/>
          </a:stretch>
        </p:blipFill>
        <p:spPr>
          <a:xfrm>
            <a:off x="1996130" y="7630741"/>
            <a:ext cx="2183690" cy="2183690"/>
          </a:xfrm>
          <a:prstGeom prst="rect">
            <a:avLst/>
          </a:prstGeom>
        </p:spPr>
      </p:pic>
      <p:sp>
        <p:nvSpPr>
          <p:cNvPr id="32" name="TextBox 12">
            <a:extLst>
              <a:ext uri="{FF2B5EF4-FFF2-40B4-BE49-F238E27FC236}">
                <a16:creationId xmlns:a16="http://schemas.microsoft.com/office/drawing/2014/main" id="{31826ABD-70AA-F907-2535-F118EA8C7819}"/>
              </a:ext>
            </a:extLst>
          </p:cNvPr>
          <p:cNvSpPr txBox="1"/>
          <p:nvPr/>
        </p:nvSpPr>
        <p:spPr>
          <a:xfrm>
            <a:off x="5370963" y="7896343"/>
            <a:ext cx="5722599" cy="486045"/>
          </a:xfrm>
          <a:prstGeom prst="rect">
            <a:avLst/>
          </a:prstGeom>
        </p:spPr>
        <p:txBody>
          <a:bodyPr lIns="0" tIns="0" rIns="0" bIns="0" rtlCol="0" anchor="t">
            <a:spAutoFit/>
          </a:bodyPr>
          <a:lstStyle/>
          <a:p>
            <a:pPr marL="0" lvl="0" indent="0" algn="l">
              <a:lnSpc>
                <a:spcPts val="3971"/>
              </a:lnSpc>
              <a:spcBef>
                <a:spcPct val="0"/>
              </a:spcBef>
            </a:pPr>
            <a:r>
              <a:rPr lang="en-US" sz="2836" spc="-56" dirty="0">
                <a:solidFill>
                  <a:srgbClr val="106861"/>
                </a:solidFill>
                <a:latin typeface="Open Sauce Bold"/>
              </a:rPr>
              <a:t>Fair Wage Adjustment Policy</a:t>
            </a:r>
          </a:p>
        </p:txBody>
      </p:sp>
      <p:sp>
        <p:nvSpPr>
          <p:cNvPr id="33" name="TextBox 13">
            <a:extLst>
              <a:ext uri="{FF2B5EF4-FFF2-40B4-BE49-F238E27FC236}">
                <a16:creationId xmlns:a16="http://schemas.microsoft.com/office/drawing/2014/main" id="{F372F9B8-4D39-799B-958D-D554132EC4B1}"/>
              </a:ext>
            </a:extLst>
          </p:cNvPr>
          <p:cNvSpPr txBox="1"/>
          <p:nvPr/>
        </p:nvSpPr>
        <p:spPr>
          <a:xfrm>
            <a:off x="5374016" y="8489953"/>
            <a:ext cx="6609283" cy="1043299"/>
          </a:xfrm>
          <a:prstGeom prst="rect">
            <a:avLst/>
          </a:prstGeom>
        </p:spPr>
        <p:txBody>
          <a:bodyPr lIns="0" tIns="0" rIns="0" bIns="0" rtlCol="0" anchor="t">
            <a:spAutoFit/>
          </a:bodyPr>
          <a:lstStyle/>
          <a:p>
            <a:pPr marL="0" lvl="0" indent="0" algn="l">
              <a:lnSpc>
                <a:spcPts val="2800"/>
              </a:lnSpc>
            </a:pPr>
            <a:r>
              <a:rPr lang="en-US" sz="1866" dirty="0">
                <a:solidFill>
                  <a:srgbClr val="343432"/>
                </a:solidFill>
                <a:latin typeface="Open Sauce"/>
              </a:rPr>
              <a:t>Daily wages should be revised to make families financially stable to lower below-poverty level family count.</a:t>
            </a:r>
          </a:p>
        </p:txBody>
      </p:sp>
      <p:sp>
        <p:nvSpPr>
          <p:cNvPr id="37" name="Oval 36">
            <a:extLst>
              <a:ext uri="{FF2B5EF4-FFF2-40B4-BE49-F238E27FC236}">
                <a16:creationId xmlns:a16="http://schemas.microsoft.com/office/drawing/2014/main" id="{E24D1C4E-FFBE-03BC-ED97-1F7BE5CD8E6A}"/>
              </a:ext>
            </a:extLst>
          </p:cNvPr>
          <p:cNvSpPr/>
          <p:nvPr/>
        </p:nvSpPr>
        <p:spPr>
          <a:xfrm>
            <a:off x="2473195" y="3771138"/>
            <a:ext cx="990600" cy="74279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73CA11D-154E-D4DD-768B-96D8CEE3A513}"/>
              </a:ext>
            </a:extLst>
          </p:cNvPr>
          <p:cNvSpPr/>
          <p:nvPr/>
        </p:nvSpPr>
        <p:spPr>
          <a:xfrm>
            <a:off x="2464188" y="6114904"/>
            <a:ext cx="990600" cy="74279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ABAD38-FB58-A4FA-1FD3-64231516453E}"/>
              </a:ext>
            </a:extLst>
          </p:cNvPr>
          <p:cNvSpPr/>
          <p:nvPr/>
        </p:nvSpPr>
        <p:spPr>
          <a:xfrm>
            <a:off x="2592675" y="8325677"/>
            <a:ext cx="990600" cy="74279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raphic 13" descr="Badge 1 with solid fill">
            <a:extLst>
              <a:ext uri="{FF2B5EF4-FFF2-40B4-BE49-F238E27FC236}">
                <a16:creationId xmlns:a16="http://schemas.microsoft.com/office/drawing/2014/main" id="{DA577ADA-65B9-1572-E541-D6B9CB5E982E}"/>
              </a:ext>
            </a:extLst>
          </p:cNvPr>
          <p:cNvSpPr/>
          <p:nvPr/>
        </p:nvSpPr>
        <p:spPr>
          <a:xfrm>
            <a:off x="2530920" y="3698747"/>
            <a:ext cx="805875" cy="799452"/>
          </a:xfrm>
          <a:custGeom>
            <a:avLst/>
            <a:gdLst>
              <a:gd name="connsiteX0" fmla="*/ 361750 w 723499"/>
              <a:gd name="connsiteY0" fmla="*/ 0 h 723500"/>
              <a:gd name="connsiteX1" fmla="*/ 0 w 723499"/>
              <a:gd name="connsiteY1" fmla="*/ 361750 h 723500"/>
              <a:gd name="connsiteX2" fmla="*/ 361750 w 723499"/>
              <a:gd name="connsiteY2" fmla="*/ 723500 h 723500"/>
              <a:gd name="connsiteX3" fmla="*/ 723500 w 723499"/>
              <a:gd name="connsiteY3" fmla="*/ 361750 h 723500"/>
              <a:gd name="connsiteX4" fmla="*/ 723500 w 723499"/>
              <a:gd name="connsiteY4" fmla="*/ 361712 h 723500"/>
              <a:gd name="connsiteX5" fmla="*/ 362036 w 723499"/>
              <a:gd name="connsiteY5" fmla="*/ 0 h 723500"/>
              <a:gd name="connsiteX6" fmla="*/ 361750 w 723499"/>
              <a:gd name="connsiteY6" fmla="*/ 0 h 723500"/>
              <a:gd name="connsiteX7" fmla="*/ 401431 w 723499"/>
              <a:gd name="connsiteY7" fmla="*/ 515303 h 723500"/>
              <a:gd name="connsiteX8" fmla="*/ 346405 w 723499"/>
              <a:gd name="connsiteY8" fmla="*/ 515303 h 723500"/>
              <a:gd name="connsiteX9" fmla="*/ 346405 w 723499"/>
              <a:gd name="connsiteY9" fmla="*/ 252498 h 723500"/>
              <a:gd name="connsiteX10" fmla="*/ 331689 w 723499"/>
              <a:gd name="connsiteY10" fmla="*/ 261671 h 723500"/>
              <a:gd name="connsiteX11" fmla="*/ 315725 w 723499"/>
              <a:gd name="connsiteY11" fmla="*/ 269577 h 723500"/>
              <a:gd name="connsiteX12" fmla="*/ 297066 w 723499"/>
              <a:gd name="connsiteY12" fmla="*/ 276063 h 723500"/>
              <a:gd name="connsiteX13" fmla="*/ 275558 w 723499"/>
              <a:gd name="connsiteY13" fmla="*/ 281912 h 723500"/>
              <a:gd name="connsiteX14" fmla="*/ 275558 w 723499"/>
              <a:gd name="connsiteY14" fmla="*/ 237954 h 723500"/>
              <a:gd name="connsiteX15" fmla="*/ 289941 w 723499"/>
              <a:gd name="connsiteY15" fmla="*/ 233524 h 723500"/>
              <a:gd name="connsiteX16" fmla="*/ 302762 w 723499"/>
              <a:gd name="connsiteY16" fmla="*/ 229095 h 723500"/>
              <a:gd name="connsiteX17" fmla="*/ 315411 w 723499"/>
              <a:gd name="connsiteY17" fmla="*/ 223876 h 723500"/>
              <a:gd name="connsiteX18" fmla="*/ 328060 w 723499"/>
              <a:gd name="connsiteY18" fmla="*/ 218656 h 723500"/>
              <a:gd name="connsiteX19" fmla="*/ 340224 w 723499"/>
              <a:gd name="connsiteY19" fmla="*/ 212331 h 723500"/>
              <a:gd name="connsiteX20" fmla="*/ 352415 w 723499"/>
              <a:gd name="connsiteY20" fmla="*/ 205664 h 723500"/>
              <a:gd name="connsiteX21" fmla="*/ 365531 w 723499"/>
              <a:gd name="connsiteY21" fmla="*/ 198044 h 723500"/>
              <a:gd name="connsiteX22" fmla="*/ 378666 w 723499"/>
              <a:gd name="connsiteY22" fmla="*/ 190424 h 723500"/>
              <a:gd name="connsiteX23" fmla="*/ 401431 w 723499"/>
              <a:gd name="connsiteY23" fmla="*/ 190424 h 72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3499" h="723500">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38"/>
                  <a:pt x="723500" y="361724"/>
                  <a:pt x="723500" y="361712"/>
                </a:cubicBezTo>
                <a:cubicBezTo>
                  <a:pt x="723569" y="162013"/>
                  <a:pt x="561735" y="69"/>
                  <a:pt x="362036" y="0"/>
                </a:cubicBezTo>
                <a:cubicBezTo>
                  <a:pt x="361940" y="0"/>
                  <a:pt x="361845" y="0"/>
                  <a:pt x="361750" y="0"/>
                </a:cubicBezTo>
                <a:close/>
                <a:moveTo>
                  <a:pt x="401431" y="515303"/>
                </a:moveTo>
                <a:lnTo>
                  <a:pt x="346405" y="515303"/>
                </a:lnTo>
                <a:lnTo>
                  <a:pt x="346405" y="252498"/>
                </a:lnTo>
                <a:cubicBezTo>
                  <a:pt x="341757" y="255673"/>
                  <a:pt x="336852" y="258731"/>
                  <a:pt x="331689" y="261671"/>
                </a:cubicBezTo>
                <a:cubicBezTo>
                  <a:pt x="326529" y="264621"/>
                  <a:pt x="321198" y="267260"/>
                  <a:pt x="315725" y="269577"/>
                </a:cubicBezTo>
                <a:cubicBezTo>
                  <a:pt x="309807" y="271901"/>
                  <a:pt x="303587" y="274063"/>
                  <a:pt x="297066" y="276063"/>
                </a:cubicBezTo>
                <a:cubicBezTo>
                  <a:pt x="290544" y="278063"/>
                  <a:pt x="283375" y="280013"/>
                  <a:pt x="275558" y="281912"/>
                </a:cubicBezTo>
                <a:lnTo>
                  <a:pt x="275558" y="237954"/>
                </a:lnTo>
                <a:cubicBezTo>
                  <a:pt x="280828" y="236474"/>
                  <a:pt x="285623" y="234998"/>
                  <a:pt x="289941" y="233524"/>
                </a:cubicBezTo>
                <a:cubicBezTo>
                  <a:pt x="294259" y="232051"/>
                  <a:pt x="298533" y="230575"/>
                  <a:pt x="302762" y="229095"/>
                </a:cubicBezTo>
                <a:cubicBezTo>
                  <a:pt x="306962" y="227409"/>
                  <a:pt x="311191" y="225676"/>
                  <a:pt x="315411" y="223876"/>
                </a:cubicBezTo>
                <a:cubicBezTo>
                  <a:pt x="319630" y="222075"/>
                  <a:pt x="323840" y="220351"/>
                  <a:pt x="328060" y="218656"/>
                </a:cubicBezTo>
                <a:cubicBezTo>
                  <a:pt x="332061" y="216548"/>
                  <a:pt x="336115" y="214439"/>
                  <a:pt x="340224" y="212331"/>
                </a:cubicBezTo>
                <a:cubicBezTo>
                  <a:pt x="344332" y="210224"/>
                  <a:pt x="348396" y="208000"/>
                  <a:pt x="352415" y="205664"/>
                </a:cubicBezTo>
                <a:cubicBezTo>
                  <a:pt x="356861" y="203352"/>
                  <a:pt x="361233" y="200813"/>
                  <a:pt x="365531" y="198044"/>
                </a:cubicBezTo>
                <a:cubicBezTo>
                  <a:pt x="369830" y="195275"/>
                  <a:pt x="374209" y="192736"/>
                  <a:pt x="378666" y="190424"/>
                </a:cubicBezTo>
                <a:lnTo>
                  <a:pt x="401431" y="190424"/>
                </a:lnTo>
                <a:close/>
              </a:path>
            </a:pathLst>
          </a:custGeom>
          <a:solidFill>
            <a:srgbClr val="B4EB12"/>
          </a:solidFill>
          <a:ln w="9525" cap="flat">
            <a:noFill/>
            <a:prstDash val="solid"/>
            <a:miter/>
          </a:ln>
        </p:spPr>
        <p:txBody>
          <a:bodyPr rtlCol="0" anchor="ctr"/>
          <a:lstStyle/>
          <a:p>
            <a:endParaRPr lang="en-US"/>
          </a:p>
        </p:txBody>
      </p:sp>
      <p:pic>
        <p:nvPicPr>
          <p:cNvPr id="40" name="Graphic 39" descr="Badge with solid fill">
            <a:extLst>
              <a:ext uri="{FF2B5EF4-FFF2-40B4-BE49-F238E27FC236}">
                <a16:creationId xmlns:a16="http://schemas.microsoft.com/office/drawing/2014/main" id="{D7360F6C-8644-7C2F-FBAB-F709ECE65D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02287" y="5973759"/>
            <a:ext cx="914400" cy="914400"/>
          </a:xfrm>
          <a:prstGeom prst="rect">
            <a:avLst/>
          </a:prstGeom>
        </p:spPr>
      </p:pic>
      <p:pic>
        <p:nvPicPr>
          <p:cNvPr id="42" name="Graphic 41" descr="Badge 3 with solid fill">
            <a:extLst>
              <a:ext uri="{FF2B5EF4-FFF2-40B4-BE49-F238E27FC236}">
                <a16:creationId xmlns:a16="http://schemas.microsoft.com/office/drawing/2014/main" id="{92006878-88DB-E4D7-BB1E-AB80DB91A0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92298" y="8285894"/>
            <a:ext cx="914400" cy="914400"/>
          </a:xfrm>
          <a:prstGeom prst="rect">
            <a:avLst/>
          </a:prstGeom>
        </p:spPr>
      </p:pic>
    </p:spTree>
    <p:extLst>
      <p:ext uri="{BB962C8B-B14F-4D97-AF65-F5344CB8AC3E}">
        <p14:creationId xmlns:p14="http://schemas.microsoft.com/office/powerpoint/2010/main" val="552759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85579" y="7087724"/>
            <a:ext cx="3086100" cy="1051732"/>
            <a:chOff x="0" y="0"/>
            <a:chExt cx="812800" cy="276999"/>
          </a:xfrm>
        </p:grpSpPr>
        <p:sp>
          <p:nvSpPr>
            <p:cNvPr id="3" name="Freeform 3"/>
            <p:cNvSpPr/>
            <p:nvPr/>
          </p:nvSpPr>
          <p:spPr>
            <a:xfrm>
              <a:off x="0" y="0"/>
              <a:ext cx="812800" cy="276999"/>
            </a:xfrm>
            <a:custGeom>
              <a:avLst/>
              <a:gdLst/>
              <a:ahLst/>
              <a:cxnLst/>
              <a:rect l="l" t="t" r="r" b="b"/>
              <a:pathLst>
                <a:path w="812800" h="276999">
                  <a:moveTo>
                    <a:pt x="0" y="0"/>
                  </a:moveTo>
                  <a:lnTo>
                    <a:pt x="812800" y="0"/>
                  </a:lnTo>
                  <a:lnTo>
                    <a:pt x="812800" y="276999"/>
                  </a:lnTo>
                  <a:lnTo>
                    <a:pt x="0" y="276999"/>
                  </a:lnTo>
                  <a:close/>
                </a:path>
              </a:pathLst>
            </a:custGeom>
            <a:solidFill>
              <a:srgbClr val="106861"/>
            </a:solidFill>
          </p:spPr>
          <p:txBody>
            <a:bodyPr/>
            <a:lstStyle/>
            <a:p>
              <a:endParaRPr lang="en-US"/>
            </a:p>
          </p:txBody>
        </p:sp>
        <p:sp>
          <p:nvSpPr>
            <p:cNvPr id="4" name="TextBox 4"/>
            <p:cNvSpPr txBox="1"/>
            <p:nvPr/>
          </p:nvSpPr>
          <p:spPr>
            <a:xfrm>
              <a:off x="0" y="-38100"/>
              <a:ext cx="812800" cy="315099"/>
            </a:xfrm>
            <a:prstGeom prst="rect">
              <a:avLst/>
            </a:prstGeom>
          </p:spPr>
          <p:txBody>
            <a:bodyPr lIns="50800" tIns="50800" rIns="50800" bIns="50800" rtlCol="0" anchor="ctr"/>
            <a:lstStyle/>
            <a:p>
              <a:pPr algn="ctr">
                <a:lnSpc>
                  <a:spcPts val="3035"/>
                </a:lnSpc>
              </a:pPr>
              <a:endParaRPr/>
            </a:p>
          </p:txBody>
        </p:sp>
      </p:grpSp>
      <p:sp>
        <p:nvSpPr>
          <p:cNvPr id="5" name="TextBox 5"/>
          <p:cNvSpPr txBox="1"/>
          <p:nvPr/>
        </p:nvSpPr>
        <p:spPr>
          <a:xfrm>
            <a:off x="2063037" y="7190842"/>
            <a:ext cx="2731184" cy="414313"/>
          </a:xfrm>
          <a:prstGeom prst="rect">
            <a:avLst/>
          </a:prstGeom>
        </p:spPr>
        <p:txBody>
          <a:bodyPr lIns="0" tIns="0" rIns="0" bIns="0" rtlCol="0" anchor="t">
            <a:spAutoFit/>
          </a:bodyPr>
          <a:lstStyle/>
          <a:p>
            <a:pPr marL="0" lvl="0" indent="0" algn="ctr">
              <a:lnSpc>
                <a:spcPts val="3413"/>
              </a:lnSpc>
              <a:spcBef>
                <a:spcPct val="0"/>
              </a:spcBef>
            </a:pPr>
            <a:r>
              <a:rPr lang="en-US" sz="2438" spc="9" dirty="0">
                <a:solidFill>
                  <a:srgbClr val="FFFBFB"/>
                </a:solidFill>
                <a:latin typeface="Open Sauce"/>
              </a:rPr>
              <a:t>Kamini Yelamar</a:t>
            </a:r>
          </a:p>
        </p:txBody>
      </p:sp>
      <p:sp>
        <p:nvSpPr>
          <p:cNvPr id="6" name="TextBox 6"/>
          <p:cNvSpPr txBox="1"/>
          <p:nvPr/>
        </p:nvSpPr>
        <p:spPr>
          <a:xfrm>
            <a:off x="2277581" y="7690880"/>
            <a:ext cx="2302097" cy="266700"/>
          </a:xfrm>
          <a:prstGeom prst="rect">
            <a:avLst/>
          </a:prstGeom>
        </p:spPr>
        <p:txBody>
          <a:bodyPr lIns="0" tIns="0" rIns="0" bIns="0" rtlCol="0" anchor="t">
            <a:spAutoFit/>
          </a:bodyPr>
          <a:lstStyle/>
          <a:p>
            <a:pPr algn="ctr">
              <a:lnSpc>
                <a:spcPts val="2104"/>
              </a:lnSpc>
            </a:pPr>
            <a:r>
              <a:rPr lang="en-US" sz="1753" spc="87" dirty="0">
                <a:solidFill>
                  <a:srgbClr val="AEEA00"/>
                </a:solidFill>
                <a:latin typeface="Open Sauce"/>
              </a:rPr>
              <a:t>Data Storyteller</a:t>
            </a:r>
          </a:p>
        </p:txBody>
      </p:sp>
      <p:sp>
        <p:nvSpPr>
          <p:cNvPr id="7" name="TextBox 7"/>
          <p:cNvSpPr txBox="1"/>
          <p:nvPr/>
        </p:nvSpPr>
        <p:spPr>
          <a:xfrm>
            <a:off x="1885579" y="1530513"/>
            <a:ext cx="6285737" cy="795212"/>
          </a:xfrm>
          <a:prstGeom prst="rect">
            <a:avLst/>
          </a:prstGeom>
        </p:spPr>
        <p:txBody>
          <a:bodyPr lIns="0" tIns="0" rIns="0" bIns="0" rtlCol="0" anchor="t">
            <a:spAutoFit/>
          </a:bodyPr>
          <a:lstStyle/>
          <a:p>
            <a:pPr marL="0" lvl="0" indent="0" algn="l">
              <a:lnSpc>
                <a:spcPts val="6569"/>
              </a:lnSpc>
              <a:spcBef>
                <a:spcPct val="0"/>
              </a:spcBef>
            </a:pPr>
            <a:r>
              <a:rPr lang="en-US" sz="4692" spc="-93">
                <a:solidFill>
                  <a:srgbClr val="191919"/>
                </a:solidFill>
                <a:latin typeface="Open Sauce Bold"/>
              </a:rPr>
              <a:t>Our Team</a:t>
            </a:r>
          </a:p>
        </p:txBody>
      </p:sp>
      <p:sp>
        <p:nvSpPr>
          <p:cNvPr id="8" name="TextBox 8"/>
          <p:cNvSpPr txBox="1"/>
          <p:nvPr/>
        </p:nvSpPr>
        <p:spPr>
          <a:xfrm>
            <a:off x="1883697" y="2696175"/>
            <a:ext cx="8039201" cy="423193"/>
          </a:xfrm>
          <a:prstGeom prst="rect">
            <a:avLst/>
          </a:prstGeom>
        </p:spPr>
        <p:txBody>
          <a:bodyPr lIns="0" tIns="0" rIns="0" bIns="0" rtlCol="0" anchor="t">
            <a:spAutoFit/>
          </a:bodyPr>
          <a:lstStyle/>
          <a:p>
            <a:pPr marL="0" lvl="0" indent="0" algn="l">
              <a:lnSpc>
                <a:spcPts val="3299"/>
              </a:lnSpc>
            </a:pPr>
            <a:r>
              <a:rPr lang="en-US" sz="2800" b="1" dirty="0">
                <a:solidFill>
                  <a:srgbClr val="343432"/>
                </a:solidFill>
                <a:latin typeface="Open Sauce"/>
              </a:rPr>
              <a:t>Group 4</a:t>
            </a:r>
          </a:p>
        </p:txBody>
      </p:sp>
      <p:grpSp>
        <p:nvGrpSpPr>
          <p:cNvPr id="10" name="Group 10"/>
          <p:cNvGrpSpPr/>
          <p:nvPr/>
        </p:nvGrpSpPr>
        <p:grpSpPr>
          <a:xfrm>
            <a:off x="5383889" y="7087724"/>
            <a:ext cx="3086100" cy="1051732"/>
            <a:chOff x="0" y="0"/>
            <a:chExt cx="812800" cy="276999"/>
          </a:xfrm>
        </p:grpSpPr>
        <p:sp>
          <p:nvSpPr>
            <p:cNvPr id="11" name="Freeform 11"/>
            <p:cNvSpPr/>
            <p:nvPr/>
          </p:nvSpPr>
          <p:spPr>
            <a:xfrm>
              <a:off x="0" y="0"/>
              <a:ext cx="812800" cy="276999"/>
            </a:xfrm>
            <a:custGeom>
              <a:avLst/>
              <a:gdLst/>
              <a:ahLst/>
              <a:cxnLst/>
              <a:rect l="l" t="t" r="r" b="b"/>
              <a:pathLst>
                <a:path w="812800" h="276999">
                  <a:moveTo>
                    <a:pt x="0" y="0"/>
                  </a:moveTo>
                  <a:lnTo>
                    <a:pt x="812800" y="0"/>
                  </a:lnTo>
                  <a:lnTo>
                    <a:pt x="812800" y="276999"/>
                  </a:lnTo>
                  <a:lnTo>
                    <a:pt x="0" y="276999"/>
                  </a:lnTo>
                  <a:close/>
                </a:path>
              </a:pathLst>
            </a:custGeom>
            <a:solidFill>
              <a:srgbClr val="106861"/>
            </a:solidFill>
          </p:spPr>
          <p:txBody>
            <a:bodyPr/>
            <a:lstStyle/>
            <a:p>
              <a:endParaRPr lang="en-US"/>
            </a:p>
          </p:txBody>
        </p:sp>
        <p:sp>
          <p:nvSpPr>
            <p:cNvPr id="12" name="TextBox 12"/>
            <p:cNvSpPr txBox="1"/>
            <p:nvPr/>
          </p:nvSpPr>
          <p:spPr>
            <a:xfrm>
              <a:off x="0" y="-38100"/>
              <a:ext cx="812800" cy="315099"/>
            </a:xfrm>
            <a:prstGeom prst="rect">
              <a:avLst/>
            </a:prstGeom>
          </p:spPr>
          <p:txBody>
            <a:bodyPr lIns="50800" tIns="50800" rIns="50800" bIns="50800" rtlCol="0" anchor="ctr"/>
            <a:lstStyle/>
            <a:p>
              <a:pPr algn="ctr">
                <a:lnSpc>
                  <a:spcPts val="3035"/>
                </a:lnSpc>
              </a:pPr>
              <a:endParaRPr/>
            </a:p>
          </p:txBody>
        </p:sp>
      </p:grpSp>
      <p:sp>
        <p:nvSpPr>
          <p:cNvPr id="13" name="TextBox 13"/>
          <p:cNvSpPr txBox="1"/>
          <p:nvPr/>
        </p:nvSpPr>
        <p:spPr>
          <a:xfrm>
            <a:off x="5561347" y="7190842"/>
            <a:ext cx="2731184" cy="414313"/>
          </a:xfrm>
          <a:prstGeom prst="rect">
            <a:avLst/>
          </a:prstGeom>
        </p:spPr>
        <p:txBody>
          <a:bodyPr lIns="0" tIns="0" rIns="0" bIns="0" rtlCol="0" anchor="t">
            <a:spAutoFit/>
          </a:bodyPr>
          <a:lstStyle/>
          <a:p>
            <a:pPr algn="ctr">
              <a:lnSpc>
                <a:spcPts val="3413"/>
              </a:lnSpc>
            </a:pPr>
            <a:r>
              <a:rPr lang="en-US" sz="2438" spc="9" dirty="0">
                <a:solidFill>
                  <a:srgbClr val="FFFBFB"/>
                </a:solidFill>
                <a:latin typeface="Open Sauce"/>
              </a:rPr>
              <a:t>Narayan Raval</a:t>
            </a:r>
          </a:p>
        </p:txBody>
      </p:sp>
      <p:sp>
        <p:nvSpPr>
          <p:cNvPr id="14" name="TextBox 14"/>
          <p:cNvSpPr txBox="1"/>
          <p:nvPr/>
        </p:nvSpPr>
        <p:spPr>
          <a:xfrm>
            <a:off x="5775891" y="7690880"/>
            <a:ext cx="2302097" cy="266700"/>
          </a:xfrm>
          <a:prstGeom prst="rect">
            <a:avLst/>
          </a:prstGeom>
        </p:spPr>
        <p:txBody>
          <a:bodyPr lIns="0" tIns="0" rIns="0" bIns="0" rtlCol="0" anchor="t">
            <a:spAutoFit/>
          </a:bodyPr>
          <a:lstStyle/>
          <a:p>
            <a:pPr algn="ctr">
              <a:lnSpc>
                <a:spcPts val="2104"/>
              </a:lnSpc>
            </a:pPr>
            <a:r>
              <a:rPr lang="en-US" sz="1753" spc="87" dirty="0">
                <a:solidFill>
                  <a:srgbClr val="AEEA00"/>
                </a:solidFill>
                <a:latin typeface="Open Sauce"/>
              </a:rPr>
              <a:t>ML Expert</a:t>
            </a:r>
          </a:p>
        </p:txBody>
      </p:sp>
      <p:grpSp>
        <p:nvGrpSpPr>
          <p:cNvPr id="16" name="Group 16"/>
          <p:cNvGrpSpPr/>
          <p:nvPr/>
        </p:nvGrpSpPr>
        <p:grpSpPr>
          <a:xfrm>
            <a:off x="8879564" y="7087724"/>
            <a:ext cx="3086100" cy="1051732"/>
            <a:chOff x="0" y="0"/>
            <a:chExt cx="812800" cy="276999"/>
          </a:xfrm>
        </p:grpSpPr>
        <p:sp>
          <p:nvSpPr>
            <p:cNvPr id="17" name="Freeform 17"/>
            <p:cNvSpPr/>
            <p:nvPr/>
          </p:nvSpPr>
          <p:spPr>
            <a:xfrm>
              <a:off x="0" y="0"/>
              <a:ext cx="812800" cy="276999"/>
            </a:xfrm>
            <a:custGeom>
              <a:avLst/>
              <a:gdLst/>
              <a:ahLst/>
              <a:cxnLst/>
              <a:rect l="l" t="t" r="r" b="b"/>
              <a:pathLst>
                <a:path w="812800" h="276999">
                  <a:moveTo>
                    <a:pt x="0" y="0"/>
                  </a:moveTo>
                  <a:lnTo>
                    <a:pt x="812800" y="0"/>
                  </a:lnTo>
                  <a:lnTo>
                    <a:pt x="812800" y="276999"/>
                  </a:lnTo>
                  <a:lnTo>
                    <a:pt x="0" y="276999"/>
                  </a:lnTo>
                  <a:close/>
                </a:path>
              </a:pathLst>
            </a:custGeom>
            <a:solidFill>
              <a:srgbClr val="106861"/>
            </a:solidFill>
          </p:spPr>
          <p:txBody>
            <a:bodyPr/>
            <a:lstStyle/>
            <a:p>
              <a:endParaRPr lang="en-US"/>
            </a:p>
          </p:txBody>
        </p:sp>
        <p:sp>
          <p:nvSpPr>
            <p:cNvPr id="18" name="TextBox 18"/>
            <p:cNvSpPr txBox="1"/>
            <p:nvPr/>
          </p:nvSpPr>
          <p:spPr>
            <a:xfrm>
              <a:off x="0" y="-38100"/>
              <a:ext cx="812800" cy="315099"/>
            </a:xfrm>
            <a:prstGeom prst="rect">
              <a:avLst/>
            </a:prstGeom>
          </p:spPr>
          <p:txBody>
            <a:bodyPr lIns="50800" tIns="50800" rIns="50800" bIns="50800" rtlCol="0" anchor="ctr"/>
            <a:lstStyle/>
            <a:p>
              <a:pPr algn="ctr">
                <a:lnSpc>
                  <a:spcPts val="3035"/>
                </a:lnSpc>
              </a:pPr>
              <a:endParaRPr/>
            </a:p>
          </p:txBody>
        </p:sp>
      </p:grpSp>
      <p:sp>
        <p:nvSpPr>
          <p:cNvPr id="19" name="TextBox 19"/>
          <p:cNvSpPr txBox="1"/>
          <p:nvPr/>
        </p:nvSpPr>
        <p:spPr>
          <a:xfrm>
            <a:off x="9057022" y="7190842"/>
            <a:ext cx="2731184" cy="414313"/>
          </a:xfrm>
          <a:prstGeom prst="rect">
            <a:avLst/>
          </a:prstGeom>
        </p:spPr>
        <p:txBody>
          <a:bodyPr lIns="0" tIns="0" rIns="0" bIns="0" rtlCol="0" anchor="t">
            <a:spAutoFit/>
          </a:bodyPr>
          <a:lstStyle/>
          <a:p>
            <a:pPr marL="0" lvl="0" indent="0" algn="ctr">
              <a:lnSpc>
                <a:spcPts val="3413"/>
              </a:lnSpc>
              <a:spcBef>
                <a:spcPct val="0"/>
              </a:spcBef>
            </a:pPr>
            <a:r>
              <a:rPr lang="en-US" sz="2438" spc="9" dirty="0">
                <a:solidFill>
                  <a:srgbClr val="FFFBFB"/>
                </a:solidFill>
                <a:latin typeface="Open Sauce"/>
              </a:rPr>
              <a:t>Sai Sudeshna</a:t>
            </a:r>
          </a:p>
        </p:txBody>
      </p:sp>
      <p:sp>
        <p:nvSpPr>
          <p:cNvPr id="20" name="TextBox 20"/>
          <p:cNvSpPr txBox="1"/>
          <p:nvPr/>
        </p:nvSpPr>
        <p:spPr>
          <a:xfrm>
            <a:off x="9271566" y="7690880"/>
            <a:ext cx="2302097" cy="266700"/>
          </a:xfrm>
          <a:prstGeom prst="rect">
            <a:avLst/>
          </a:prstGeom>
        </p:spPr>
        <p:txBody>
          <a:bodyPr lIns="0" tIns="0" rIns="0" bIns="0" rtlCol="0" anchor="t">
            <a:spAutoFit/>
          </a:bodyPr>
          <a:lstStyle/>
          <a:p>
            <a:pPr algn="ctr">
              <a:lnSpc>
                <a:spcPts val="2104"/>
              </a:lnSpc>
            </a:pPr>
            <a:r>
              <a:rPr lang="en-US" sz="1753" spc="87" dirty="0">
                <a:solidFill>
                  <a:srgbClr val="AEEA00"/>
                </a:solidFill>
                <a:latin typeface="Open Sauce"/>
              </a:rPr>
              <a:t>Data Analyst</a:t>
            </a:r>
          </a:p>
        </p:txBody>
      </p:sp>
      <p:sp>
        <p:nvSpPr>
          <p:cNvPr id="21" name="Freeform 21" descr="Female Profile outline"/>
          <p:cNvSpPr/>
          <p:nvPr/>
        </p:nvSpPr>
        <p:spPr>
          <a:xfrm>
            <a:off x="8879564" y="3959504"/>
            <a:ext cx="3086100" cy="3128220"/>
          </a:xfrm>
          <a:custGeom>
            <a:avLst/>
            <a:gdLst/>
            <a:ahLst/>
            <a:cxnLst/>
            <a:rect l="l" t="t" r="r" b="b"/>
            <a:pathLst>
              <a:path w="3086100" h="3128220">
                <a:moveTo>
                  <a:pt x="0" y="0"/>
                </a:moveTo>
                <a:lnTo>
                  <a:pt x="3086100" y="0"/>
                </a:lnTo>
                <a:lnTo>
                  <a:pt x="3086100" y="3128220"/>
                </a:lnTo>
                <a:lnTo>
                  <a:pt x="0" y="3128220"/>
                </a:lnTo>
                <a:lnTo>
                  <a:pt x="0" y="0"/>
                </a:lnTo>
                <a:close/>
              </a:path>
            </a:pathLst>
          </a:cu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txBody>
          <a:bodyPr/>
          <a:lstStyle/>
          <a:p>
            <a:endParaRPr lang="en-US"/>
          </a:p>
        </p:txBody>
      </p:sp>
      <p:grpSp>
        <p:nvGrpSpPr>
          <p:cNvPr id="22" name="Group 22"/>
          <p:cNvGrpSpPr/>
          <p:nvPr/>
        </p:nvGrpSpPr>
        <p:grpSpPr>
          <a:xfrm>
            <a:off x="12375239" y="7087724"/>
            <a:ext cx="3086100" cy="1051732"/>
            <a:chOff x="0" y="0"/>
            <a:chExt cx="812800" cy="276999"/>
          </a:xfrm>
        </p:grpSpPr>
        <p:sp>
          <p:nvSpPr>
            <p:cNvPr id="23" name="Freeform 23"/>
            <p:cNvSpPr/>
            <p:nvPr/>
          </p:nvSpPr>
          <p:spPr>
            <a:xfrm>
              <a:off x="0" y="0"/>
              <a:ext cx="812800" cy="276999"/>
            </a:xfrm>
            <a:custGeom>
              <a:avLst/>
              <a:gdLst/>
              <a:ahLst/>
              <a:cxnLst/>
              <a:rect l="l" t="t" r="r" b="b"/>
              <a:pathLst>
                <a:path w="812800" h="276999">
                  <a:moveTo>
                    <a:pt x="0" y="0"/>
                  </a:moveTo>
                  <a:lnTo>
                    <a:pt x="812800" y="0"/>
                  </a:lnTo>
                  <a:lnTo>
                    <a:pt x="812800" y="276999"/>
                  </a:lnTo>
                  <a:lnTo>
                    <a:pt x="0" y="276999"/>
                  </a:lnTo>
                  <a:close/>
                </a:path>
              </a:pathLst>
            </a:custGeom>
            <a:solidFill>
              <a:srgbClr val="106861"/>
            </a:solidFill>
          </p:spPr>
          <p:txBody>
            <a:bodyPr/>
            <a:lstStyle/>
            <a:p>
              <a:endParaRPr lang="en-US"/>
            </a:p>
          </p:txBody>
        </p:sp>
        <p:sp>
          <p:nvSpPr>
            <p:cNvPr id="24" name="TextBox 24"/>
            <p:cNvSpPr txBox="1"/>
            <p:nvPr/>
          </p:nvSpPr>
          <p:spPr>
            <a:xfrm>
              <a:off x="0" y="-38100"/>
              <a:ext cx="812800" cy="315099"/>
            </a:xfrm>
            <a:prstGeom prst="rect">
              <a:avLst/>
            </a:prstGeom>
          </p:spPr>
          <p:txBody>
            <a:bodyPr lIns="50800" tIns="50800" rIns="50800" bIns="50800" rtlCol="0" anchor="ctr"/>
            <a:lstStyle/>
            <a:p>
              <a:pPr algn="ctr">
                <a:lnSpc>
                  <a:spcPts val="3035"/>
                </a:lnSpc>
              </a:pPr>
              <a:endParaRPr/>
            </a:p>
          </p:txBody>
        </p:sp>
      </p:grpSp>
      <p:sp>
        <p:nvSpPr>
          <p:cNvPr id="25" name="TextBox 25"/>
          <p:cNvSpPr txBox="1"/>
          <p:nvPr/>
        </p:nvSpPr>
        <p:spPr>
          <a:xfrm>
            <a:off x="12552697" y="7190842"/>
            <a:ext cx="2731184" cy="414313"/>
          </a:xfrm>
          <a:prstGeom prst="rect">
            <a:avLst/>
          </a:prstGeom>
        </p:spPr>
        <p:txBody>
          <a:bodyPr lIns="0" tIns="0" rIns="0" bIns="0" rtlCol="0" anchor="t">
            <a:spAutoFit/>
          </a:bodyPr>
          <a:lstStyle/>
          <a:p>
            <a:pPr marL="0" lvl="0" indent="0" algn="ctr">
              <a:lnSpc>
                <a:spcPts val="3413"/>
              </a:lnSpc>
              <a:spcBef>
                <a:spcPct val="0"/>
              </a:spcBef>
            </a:pPr>
            <a:r>
              <a:rPr lang="en-US" sz="2438" spc="9" dirty="0">
                <a:solidFill>
                  <a:srgbClr val="FFFBFB"/>
                </a:solidFill>
                <a:latin typeface="Open Sauce"/>
              </a:rPr>
              <a:t>Sai Srikanth</a:t>
            </a:r>
          </a:p>
        </p:txBody>
      </p:sp>
      <p:sp>
        <p:nvSpPr>
          <p:cNvPr id="26" name="TextBox 26"/>
          <p:cNvSpPr txBox="1"/>
          <p:nvPr/>
        </p:nvSpPr>
        <p:spPr>
          <a:xfrm>
            <a:off x="12767241" y="7690880"/>
            <a:ext cx="2302097" cy="266700"/>
          </a:xfrm>
          <a:prstGeom prst="rect">
            <a:avLst/>
          </a:prstGeom>
        </p:spPr>
        <p:txBody>
          <a:bodyPr lIns="0" tIns="0" rIns="0" bIns="0" rtlCol="0" anchor="t">
            <a:spAutoFit/>
          </a:bodyPr>
          <a:lstStyle/>
          <a:p>
            <a:pPr algn="ctr">
              <a:lnSpc>
                <a:spcPts val="2104"/>
              </a:lnSpc>
            </a:pPr>
            <a:r>
              <a:rPr lang="en-US" sz="1753" spc="87" dirty="0">
                <a:solidFill>
                  <a:srgbClr val="AEEA00"/>
                </a:solidFill>
                <a:latin typeface="Open Sauce"/>
              </a:rPr>
              <a:t>Data Researcher</a:t>
            </a:r>
          </a:p>
        </p:txBody>
      </p:sp>
      <p:sp>
        <p:nvSpPr>
          <p:cNvPr id="27" name="Freeform 27" descr="Male profile outline"/>
          <p:cNvSpPr/>
          <p:nvPr/>
        </p:nvSpPr>
        <p:spPr>
          <a:xfrm>
            <a:off x="12375239" y="3959504"/>
            <a:ext cx="3086100" cy="3128220"/>
          </a:xfrm>
          <a:custGeom>
            <a:avLst/>
            <a:gdLst/>
            <a:ahLst/>
            <a:cxnLst/>
            <a:rect l="l" t="t" r="r" b="b"/>
            <a:pathLst>
              <a:path w="3086100" h="3128220">
                <a:moveTo>
                  <a:pt x="0" y="0"/>
                </a:moveTo>
                <a:lnTo>
                  <a:pt x="3086100" y="0"/>
                </a:lnTo>
                <a:lnTo>
                  <a:pt x="3086100" y="3128220"/>
                </a:lnTo>
                <a:lnTo>
                  <a:pt x="0" y="3128220"/>
                </a:lnTo>
                <a:lnTo>
                  <a:pt x="0" y="0"/>
                </a:lnTo>
                <a:close/>
              </a:path>
            </a:pathLst>
          </a:cu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txBody>
          <a:bodyPr/>
          <a:lstStyle/>
          <a:p>
            <a:endParaRPr lang="en-US"/>
          </a:p>
        </p:txBody>
      </p:sp>
      <p:sp>
        <p:nvSpPr>
          <p:cNvPr id="28" name="Freeform 28"/>
          <p:cNvSpPr/>
          <p:nvPr/>
        </p:nvSpPr>
        <p:spPr>
          <a:xfrm flipH="1">
            <a:off x="14910781" y="0"/>
            <a:ext cx="3377219" cy="3377219"/>
          </a:xfrm>
          <a:custGeom>
            <a:avLst/>
            <a:gdLst/>
            <a:ahLst/>
            <a:cxnLst/>
            <a:rect l="l" t="t" r="r" b="b"/>
            <a:pathLst>
              <a:path w="3377219" h="3377219">
                <a:moveTo>
                  <a:pt x="3377219" y="0"/>
                </a:moveTo>
                <a:lnTo>
                  <a:pt x="0" y="0"/>
                </a:lnTo>
                <a:lnTo>
                  <a:pt x="0" y="3377219"/>
                </a:lnTo>
                <a:lnTo>
                  <a:pt x="3377219" y="3377219"/>
                </a:lnTo>
                <a:lnTo>
                  <a:pt x="3377219"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29" name="Group 29"/>
          <p:cNvGrpSpPr/>
          <p:nvPr/>
        </p:nvGrpSpPr>
        <p:grpSpPr>
          <a:xfrm>
            <a:off x="-1923846" y="8186287"/>
            <a:ext cx="4201427" cy="420142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pic>
        <p:nvPicPr>
          <p:cNvPr id="33" name="Picture 32" descr="A group of people giving each other a high five&#10;&#10;Description automatically generated">
            <a:extLst>
              <a:ext uri="{FF2B5EF4-FFF2-40B4-BE49-F238E27FC236}">
                <a16:creationId xmlns:a16="http://schemas.microsoft.com/office/drawing/2014/main" id="{F769088E-FE2F-034E-A2D3-DAA22CB80FE6}"/>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041185" y="763249"/>
            <a:ext cx="2690756" cy="2690756"/>
          </a:xfrm>
          <a:prstGeom prst="rect">
            <a:avLst/>
          </a:prstGeom>
        </p:spPr>
      </p:pic>
      <p:sp>
        <p:nvSpPr>
          <p:cNvPr id="34" name="TextBox 33">
            <a:extLst>
              <a:ext uri="{FF2B5EF4-FFF2-40B4-BE49-F238E27FC236}">
                <a16:creationId xmlns:a16="http://schemas.microsoft.com/office/drawing/2014/main" id="{2C05E567-B97D-CB8E-56DD-CCA633F1D60D}"/>
              </a:ext>
            </a:extLst>
          </p:cNvPr>
          <p:cNvSpPr txBox="1"/>
          <p:nvPr/>
        </p:nvSpPr>
        <p:spPr>
          <a:xfrm>
            <a:off x="15069338" y="10071283"/>
            <a:ext cx="4102816" cy="230832"/>
          </a:xfrm>
          <a:prstGeom prst="rect">
            <a:avLst/>
          </a:prstGeom>
          <a:noFill/>
        </p:spPr>
        <p:txBody>
          <a:bodyPr wrap="square" rtlCol="0">
            <a:spAutoFit/>
          </a:bodyPr>
          <a:lstStyle/>
          <a:p>
            <a:r>
              <a:rPr lang="en-US" sz="900" dirty="0">
                <a:hlinkClick r:id="rId10" tooltip="https://freepngimg.com/png/18840-team-picture"/>
              </a:rPr>
              <a:t>This Photo</a:t>
            </a:r>
            <a:r>
              <a:rPr lang="en-US" sz="900" dirty="0"/>
              <a:t> by Unknown Author is licensed under </a:t>
            </a:r>
            <a:r>
              <a:rPr lang="en-US" sz="900" dirty="0">
                <a:hlinkClick r:id="rId11" tooltip="https://creativecommons.org/licenses/by-nc/3.0/"/>
              </a:rPr>
              <a:t>CC BY-NC</a:t>
            </a:r>
            <a:endParaRPr lang="en-US" sz="900" dirty="0"/>
          </a:p>
        </p:txBody>
      </p:sp>
      <p:sp>
        <p:nvSpPr>
          <p:cNvPr id="35" name="Freeform 21" descr="Female Profile outline">
            <a:extLst>
              <a:ext uri="{FF2B5EF4-FFF2-40B4-BE49-F238E27FC236}">
                <a16:creationId xmlns:a16="http://schemas.microsoft.com/office/drawing/2014/main" id="{6DDC2028-E286-4A31-DE80-14FFD81AFE7C}"/>
              </a:ext>
            </a:extLst>
          </p:cNvPr>
          <p:cNvSpPr/>
          <p:nvPr/>
        </p:nvSpPr>
        <p:spPr>
          <a:xfrm>
            <a:off x="1866377" y="4039207"/>
            <a:ext cx="3086100" cy="3128220"/>
          </a:xfrm>
          <a:custGeom>
            <a:avLst/>
            <a:gdLst/>
            <a:ahLst/>
            <a:cxnLst/>
            <a:rect l="l" t="t" r="r" b="b"/>
            <a:pathLst>
              <a:path w="3086100" h="3128220">
                <a:moveTo>
                  <a:pt x="0" y="0"/>
                </a:moveTo>
                <a:lnTo>
                  <a:pt x="3086100" y="0"/>
                </a:lnTo>
                <a:lnTo>
                  <a:pt x="3086100" y="3128220"/>
                </a:lnTo>
                <a:lnTo>
                  <a:pt x="0" y="3128220"/>
                </a:lnTo>
                <a:lnTo>
                  <a:pt x="0" y="0"/>
                </a:lnTo>
                <a:close/>
              </a:path>
            </a:pathLst>
          </a:cu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txBody>
          <a:bodyPr/>
          <a:lstStyle/>
          <a:p>
            <a:endParaRPr lang="en-US"/>
          </a:p>
        </p:txBody>
      </p:sp>
      <p:sp>
        <p:nvSpPr>
          <p:cNvPr id="36" name="Freeform 27" descr="Male profile outline">
            <a:extLst>
              <a:ext uri="{FF2B5EF4-FFF2-40B4-BE49-F238E27FC236}">
                <a16:creationId xmlns:a16="http://schemas.microsoft.com/office/drawing/2014/main" id="{D6FCC69D-88D0-A735-32F1-929E29E04AB1}"/>
              </a:ext>
            </a:extLst>
          </p:cNvPr>
          <p:cNvSpPr/>
          <p:nvPr/>
        </p:nvSpPr>
        <p:spPr>
          <a:xfrm>
            <a:off x="5383889" y="4049437"/>
            <a:ext cx="3086100" cy="3128220"/>
          </a:xfrm>
          <a:custGeom>
            <a:avLst/>
            <a:gdLst/>
            <a:ahLst/>
            <a:cxnLst/>
            <a:rect l="l" t="t" r="r" b="b"/>
            <a:pathLst>
              <a:path w="3086100" h="3128220">
                <a:moveTo>
                  <a:pt x="0" y="0"/>
                </a:moveTo>
                <a:lnTo>
                  <a:pt x="3086100" y="0"/>
                </a:lnTo>
                <a:lnTo>
                  <a:pt x="3086100" y="3128220"/>
                </a:lnTo>
                <a:lnTo>
                  <a:pt x="0" y="3128220"/>
                </a:lnTo>
                <a:lnTo>
                  <a:pt x="0" y="0"/>
                </a:lnTo>
                <a:close/>
              </a:path>
            </a:pathLst>
          </a:cu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3032403" y="-1448305"/>
            <a:ext cx="5255597" cy="13183610"/>
            <a:chOff x="0" y="0"/>
            <a:chExt cx="1384190" cy="3472227"/>
          </a:xfrm>
        </p:grpSpPr>
        <p:sp>
          <p:nvSpPr>
            <p:cNvPr id="4" name="Freeform 4"/>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txBody>
            <a:bodyPr/>
            <a:lstStyle/>
            <a:p>
              <a:endParaRPr lang="en-US"/>
            </a:p>
          </p:txBody>
        </p:sp>
        <p:sp>
          <p:nvSpPr>
            <p:cNvPr id="5" name="TextBox 5"/>
            <p:cNvSpPr txBox="1"/>
            <p:nvPr/>
          </p:nvSpPr>
          <p:spPr>
            <a:xfrm>
              <a:off x="0" y="-19050"/>
              <a:ext cx="1384190"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9414903" y="1525998"/>
            <a:ext cx="7234999" cy="7234999"/>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9" name="Freeform 9"/>
          <p:cNvSpPr/>
          <p:nvPr/>
        </p:nvSpPr>
        <p:spPr>
          <a:xfrm>
            <a:off x="9414903" y="9400115"/>
            <a:ext cx="1060041" cy="848033"/>
          </a:xfrm>
          <a:custGeom>
            <a:avLst/>
            <a:gdLst/>
            <a:ahLst/>
            <a:cxnLst/>
            <a:rect l="l" t="t" r="r" b="b"/>
            <a:pathLst>
              <a:path w="1060041" h="848033">
                <a:moveTo>
                  <a:pt x="0" y="0"/>
                </a:moveTo>
                <a:lnTo>
                  <a:pt x="1060041" y="0"/>
                </a:lnTo>
                <a:lnTo>
                  <a:pt x="1060041" y="848033"/>
                </a:lnTo>
                <a:lnTo>
                  <a:pt x="0" y="8480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10598075" y="9649955"/>
            <a:ext cx="7547785" cy="348355"/>
          </a:xfrm>
          <a:prstGeom prst="rect">
            <a:avLst/>
          </a:prstGeom>
        </p:spPr>
        <p:txBody>
          <a:bodyPr lIns="0" tIns="0" rIns="0" bIns="0" rtlCol="0" anchor="t">
            <a:spAutoFit/>
          </a:bodyPr>
          <a:lstStyle/>
          <a:p>
            <a:pPr algn="l">
              <a:lnSpc>
                <a:spcPts val="2712"/>
              </a:lnSpc>
            </a:pPr>
            <a:r>
              <a:rPr lang="en-US" sz="2359" spc="-47" dirty="0">
                <a:solidFill>
                  <a:srgbClr val="191919"/>
                </a:solidFill>
                <a:latin typeface="Open Sauce"/>
              </a:rPr>
              <a:t>ADTA 5340.003 Discovery and Learning with Big Data</a:t>
            </a:r>
          </a:p>
        </p:txBody>
      </p:sp>
      <p:sp>
        <p:nvSpPr>
          <p:cNvPr id="14" name="TextBox 14"/>
          <p:cNvSpPr txBox="1"/>
          <p:nvPr/>
        </p:nvSpPr>
        <p:spPr>
          <a:xfrm>
            <a:off x="1512391" y="800100"/>
            <a:ext cx="4415855" cy="2520883"/>
          </a:xfrm>
          <a:prstGeom prst="rect">
            <a:avLst/>
          </a:prstGeom>
        </p:spPr>
        <p:txBody>
          <a:bodyPr lIns="0" tIns="0" rIns="0" bIns="0" rtlCol="0" anchor="t">
            <a:spAutoFit/>
          </a:bodyPr>
          <a:lstStyle/>
          <a:p>
            <a:pPr>
              <a:lnSpc>
                <a:spcPts val="10220"/>
              </a:lnSpc>
              <a:spcBef>
                <a:spcPct val="0"/>
              </a:spcBef>
            </a:pPr>
            <a:r>
              <a:rPr lang="en-US" sz="3200" dirty="0">
                <a:solidFill>
                  <a:srgbClr val="191919"/>
                </a:solidFill>
                <a:latin typeface="Open Sauce"/>
              </a:rPr>
              <a:t>Let’s</a:t>
            </a:r>
          </a:p>
          <a:p>
            <a:pPr algn="ctr">
              <a:lnSpc>
                <a:spcPts val="10220"/>
              </a:lnSpc>
              <a:spcBef>
                <a:spcPct val="0"/>
              </a:spcBef>
            </a:pPr>
            <a:r>
              <a:rPr lang="en-US" sz="7862" dirty="0">
                <a:solidFill>
                  <a:srgbClr val="191919"/>
                </a:solidFill>
                <a:latin typeface="Open Sauce"/>
              </a:rPr>
              <a:t>SNAP-Up</a:t>
            </a:r>
          </a:p>
        </p:txBody>
      </p:sp>
      <p:sp>
        <p:nvSpPr>
          <p:cNvPr id="7" name="TextBox 6">
            <a:extLst>
              <a:ext uri="{FF2B5EF4-FFF2-40B4-BE49-F238E27FC236}">
                <a16:creationId xmlns:a16="http://schemas.microsoft.com/office/drawing/2014/main" id="{50642F1D-9232-17BB-74FE-11F2C9AFE2B3}"/>
              </a:ext>
            </a:extLst>
          </p:cNvPr>
          <p:cNvSpPr txBox="1"/>
          <p:nvPr/>
        </p:nvSpPr>
        <p:spPr>
          <a:xfrm>
            <a:off x="1638098" y="5143497"/>
            <a:ext cx="5869016" cy="156966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4800" b="1" i="0" dirty="0">
                <a:ln/>
                <a:solidFill>
                  <a:schemeClr val="accent3"/>
                </a:solidFill>
                <a:highlight>
                  <a:srgbClr val="FFFFFF"/>
                </a:highlight>
                <a:latin typeface="Söhne"/>
              </a:rPr>
              <a:t>Together, Towards Zero Poverty</a:t>
            </a:r>
            <a:endParaRPr lang="en-US" sz="4800" b="1" dirty="0">
              <a:ln/>
              <a:solidFill>
                <a:schemeClr val="accent3"/>
              </a:solidFill>
            </a:endParaRPr>
          </a:p>
        </p:txBody>
      </p:sp>
      <p:pic>
        <p:nvPicPr>
          <p:cNvPr id="19" name="Picture 18" descr="A blackboard with white text&#10;&#10;Description automatically generated">
            <a:extLst>
              <a:ext uri="{FF2B5EF4-FFF2-40B4-BE49-F238E27FC236}">
                <a16:creationId xmlns:a16="http://schemas.microsoft.com/office/drawing/2014/main" id="{8BCA370E-E13A-D8CC-D1D3-31BA6C733CA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213002" y="2324097"/>
            <a:ext cx="5638800" cy="5638800"/>
          </a:xfrm>
          <a:prstGeom prst="ellipse">
            <a:avLst/>
          </a:prstGeom>
          <a:ln>
            <a:noFill/>
          </a:ln>
          <a:effectLst>
            <a:softEdge rad="112500"/>
          </a:effectLst>
        </p:spPr>
      </p:pic>
    </p:spTree>
    <p:extLst>
      <p:ext uri="{BB962C8B-B14F-4D97-AF65-F5344CB8AC3E}">
        <p14:creationId xmlns:p14="http://schemas.microsoft.com/office/powerpoint/2010/main" val="3749185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99871" y="2680192"/>
            <a:ext cx="10216129" cy="4977908"/>
            <a:chOff x="0" y="0"/>
            <a:chExt cx="2785608" cy="1542473"/>
          </a:xfrm>
        </p:grpSpPr>
        <p:sp>
          <p:nvSpPr>
            <p:cNvPr id="3" name="Freeform 3"/>
            <p:cNvSpPr/>
            <p:nvPr/>
          </p:nvSpPr>
          <p:spPr>
            <a:xfrm>
              <a:off x="0" y="0"/>
              <a:ext cx="2785608" cy="1542473"/>
            </a:xfrm>
            <a:custGeom>
              <a:avLst/>
              <a:gdLst/>
              <a:ahLst/>
              <a:cxnLst/>
              <a:rect l="l" t="t" r="r" b="b"/>
              <a:pathLst>
                <a:path w="2785608" h="1542473">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txBody>
            <a:bodyPr/>
            <a:lstStyle/>
            <a:p>
              <a:endParaRPr lang="en-US" dirty="0"/>
            </a:p>
          </p:txBody>
        </p:sp>
        <p:sp>
          <p:nvSpPr>
            <p:cNvPr id="4" name="TextBox 4"/>
            <p:cNvSpPr txBox="1"/>
            <p:nvPr/>
          </p:nvSpPr>
          <p:spPr>
            <a:xfrm>
              <a:off x="0" y="-38100"/>
              <a:ext cx="2785608" cy="1580573"/>
            </a:xfrm>
            <a:prstGeom prst="rect">
              <a:avLst/>
            </a:prstGeom>
          </p:spPr>
          <p:txBody>
            <a:bodyPr lIns="50800" tIns="50800" rIns="50800" bIns="50800" rtlCol="0" anchor="ctr"/>
            <a:lstStyle/>
            <a:p>
              <a:pPr marL="0" lvl="0" indent="0" algn="ctr">
                <a:lnSpc>
                  <a:spcPts val="3035"/>
                </a:lnSpc>
                <a:spcBef>
                  <a:spcPct val="0"/>
                </a:spcBef>
              </a:pPr>
              <a:endParaRPr/>
            </a:p>
          </p:txBody>
        </p:sp>
      </p:grpSp>
      <p:sp>
        <p:nvSpPr>
          <p:cNvPr id="5" name="Freeform 5"/>
          <p:cNvSpPr/>
          <p:nvPr/>
        </p:nvSpPr>
        <p:spPr>
          <a:xfrm>
            <a:off x="15796794" y="1028700"/>
            <a:ext cx="1033238" cy="826591"/>
          </a:xfrm>
          <a:custGeom>
            <a:avLst/>
            <a:gdLst/>
            <a:ahLst/>
            <a:cxnLst/>
            <a:rect l="l" t="t" r="r" b="b"/>
            <a:pathLst>
              <a:path w="1033238" h="826591">
                <a:moveTo>
                  <a:pt x="0" y="0"/>
                </a:moveTo>
                <a:lnTo>
                  <a:pt x="1033238" y="0"/>
                </a:lnTo>
                <a:lnTo>
                  <a:pt x="1033238" y="826591"/>
                </a:lnTo>
                <a:lnTo>
                  <a:pt x="0" y="8265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868394" y="2100713"/>
            <a:ext cx="6083085" cy="6083085"/>
          </a:xfrm>
          <a:custGeom>
            <a:avLst/>
            <a:gdLst/>
            <a:ahLst/>
            <a:cxnLst/>
            <a:rect l="l" t="t" r="r" b="b"/>
            <a:pathLst>
              <a:path w="6083085" h="6083085">
                <a:moveTo>
                  <a:pt x="0" y="0"/>
                </a:moveTo>
                <a:lnTo>
                  <a:pt x="6083085" y="0"/>
                </a:lnTo>
                <a:lnTo>
                  <a:pt x="6083085" y="6083086"/>
                </a:lnTo>
                <a:lnTo>
                  <a:pt x="0" y="60830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nvGrpSpPr>
          <p:cNvPr id="13" name="Group 13"/>
          <p:cNvGrpSpPr/>
          <p:nvPr/>
        </p:nvGrpSpPr>
        <p:grpSpPr>
          <a:xfrm>
            <a:off x="7197737" y="4532216"/>
            <a:ext cx="42696" cy="2482460"/>
            <a:chOff x="0" y="0"/>
            <a:chExt cx="13374" cy="777626"/>
          </a:xfrm>
        </p:grpSpPr>
        <p:sp>
          <p:nvSpPr>
            <p:cNvPr id="14" name="Freeform 14"/>
            <p:cNvSpPr/>
            <p:nvPr/>
          </p:nvSpPr>
          <p:spPr>
            <a:xfrm>
              <a:off x="0" y="0"/>
              <a:ext cx="13374" cy="777626"/>
            </a:xfrm>
            <a:custGeom>
              <a:avLst/>
              <a:gdLst/>
              <a:ahLst/>
              <a:cxnLst/>
              <a:rect l="l" t="t" r="r" b="b"/>
              <a:pathLst>
                <a:path w="13374" h="777626">
                  <a:moveTo>
                    <a:pt x="0" y="0"/>
                  </a:moveTo>
                  <a:lnTo>
                    <a:pt x="13374" y="0"/>
                  </a:lnTo>
                  <a:lnTo>
                    <a:pt x="13374" y="777626"/>
                  </a:lnTo>
                  <a:lnTo>
                    <a:pt x="0" y="777626"/>
                  </a:lnTo>
                  <a:close/>
                </a:path>
              </a:pathLst>
            </a:custGeom>
            <a:solidFill>
              <a:srgbClr val="FFFFFF"/>
            </a:solidFill>
          </p:spPr>
          <p:txBody>
            <a:bodyPr/>
            <a:lstStyle/>
            <a:p>
              <a:endParaRPr lang="en-US"/>
            </a:p>
          </p:txBody>
        </p:sp>
        <p:sp>
          <p:nvSpPr>
            <p:cNvPr id="15" name="TextBox 15"/>
            <p:cNvSpPr txBox="1"/>
            <p:nvPr/>
          </p:nvSpPr>
          <p:spPr>
            <a:xfrm>
              <a:off x="0" y="-38100"/>
              <a:ext cx="13374" cy="815726"/>
            </a:xfrm>
            <a:prstGeom prst="rect">
              <a:avLst/>
            </a:prstGeom>
          </p:spPr>
          <p:txBody>
            <a:bodyPr lIns="50800" tIns="50800" rIns="50800" bIns="50800" rtlCol="0" anchor="ctr"/>
            <a:lstStyle/>
            <a:p>
              <a:pPr algn="ctr">
                <a:lnSpc>
                  <a:spcPts val="3035"/>
                </a:lnSpc>
              </a:pPr>
              <a:endParaRPr/>
            </a:p>
          </p:txBody>
        </p:sp>
      </p:grpSp>
      <p:sp>
        <p:nvSpPr>
          <p:cNvPr id="22" name="TextBox 22"/>
          <p:cNvSpPr txBox="1"/>
          <p:nvPr/>
        </p:nvSpPr>
        <p:spPr>
          <a:xfrm>
            <a:off x="6638680" y="2948548"/>
            <a:ext cx="4690387" cy="861495"/>
          </a:xfrm>
          <a:prstGeom prst="rect">
            <a:avLst/>
          </a:prstGeom>
        </p:spPr>
        <p:txBody>
          <a:bodyPr lIns="0" tIns="0" rIns="0" bIns="0" rtlCol="0" anchor="t">
            <a:spAutoFit/>
          </a:bodyPr>
          <a:lstStyle/>
          <a:p>
            <a:pPr marL="0" lvl="0" indent="0" algn="l">
              <a:lnSpc>
                <a:spcPts val="7116"/>
              </a:lnSpc>
              <a:spcBef>
                <a:spcPct val="0"/>
              </a:spcBef>
            </a:pPr>
            <a:r>
              <a:rPr lang="en-US" sz="5082" spc="477" dirty="0">
                <a:solidFill>
                  <a:srgbClr val="FFFFFF"/>
                </a:solidFill>
                <a:latin typeface="Open Sauce Bold"/>
              </a:rPr>
              <a:t>THANK YOU</a:t>
            </a:r>
          </a:p>
        </p:txBody>
      </p:sp>
      <p:sp>
        <p:nvSpPr>
          <p:cNvPr id="23" name="TextBox 23"/>
          <p:cNvSpPr txBox="1"/>
          <p:nvPr/>
        </p:nvSpPr>
        <p:spPr>
          <a:xfrm>
            <a:off x="6638680" y="3904462"/>
            <a:ext cx="4872554" cy="434268"/>
          </a:xfrm>
          <a:prstGeom prst="rect">
            <a:avLst/>
          </a:prstGeom>
        </p:spPr>
        <p:txBody>
          <a:bodyPr lIns="0" tIns="0" rIns="0" bIns="0" rtlCol="0" anchor="t">
            <a:spAutoFit/>
          </a:bodyPr>
          <a:lstStyle/>
          <a:p>
            <a:pPr marL="0" lvl="0" indent="0" algn="l">
              <a:lnSpc>
                <a:spcPts val="3655"/>
              </a:lnSpc>
              <a:spcBef>
                <a:spcPct val="0"/>
              </a:spcBef>
            </a:pPr>
            <a:r>
              <a:rPr lang="en-US" sz="2611" spc="-52" dirty="0">
                <a:solidFill>
                  <a:srgbClr val="FFFFFF"/>
                </a:solidFill>
                <a:latin typeface="Open Sauce"/>
              </a:rPr>
              <a:t>For watching this presentation</a:t>
            </a:r>
          </a:p>
        </p:txBody>
      </p:sp>
      <p:grpSp>
        <p:nvGrpSpPr>
          <p:cNvPr id="24" name="Group 24"/>
          <p:cNvGrpSpPr/>
          <p:nvPr/>
        </p:nvGrpSpPr>
        <p:grpSpPr>
          <a:xfrm>
            <a:off x="15811589" y="8007246"/>
            <a:ext cx="4201427" cy="420142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7" name="Group 27"/>
          <p:cNvGrpSpPr/>
          <p:nvPr/>
        </p:nvGrpSpPr>
        <p:grpSpPr>
          <a:xfrm>
            <a:off x="-1868494" y="-2100713"/>
            <a:ext cx="4201427" cy="420142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30" name="Group 30"/>
          <p:cNvGrpSpPr/>
          <p:nvPr/>
        </p:nvGrpSpPr>
        <p:grpSpPr>
          <a:xfrm>
            <a:off x="16067950" y="6633635"/>
            <a:ext cx="762083" cy="76208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txBody>
            <a:bodyPr/>
            <a:lstStyle/>
            <a:p>
              <a:endParaRPr lang="en-US"/>
            </a:p>
          </p:txBody>
        </p:sp>
        <p:sp>
          <p:nvSpPr>
            <p:cNvPr id="32" name="TextBox 32"/>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33" name="Group 33"/>
          <p:cNvGrpSpPr/>
          <p:nvPr/>
        </p:nvGrpSpPr>
        <p:grpSpPr>
          <a:xfrm>
            <a:off x="-575233" y="9258300"/>
            <a:ext cx="1614906" cy="161490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txBody>
            <a:bodyPr/>
            <a:lstStyle/>
            <a:p>
              <a:endParaRPr lang="en-US"/>
            </a:p>
          </p:txBody>
        </p:sp>
        <p:sp>
          <p:nvSpPr>
            <p:cNvPr id="35" name="TextBox 3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pic>
        <p:nvPicPr>
          <p:cNvPr id="37" name="Picture 36" descr="Many colorful post-it notes with different languages&#10;&#10;Description automatically generated">
            <a:extLst>
              <a:ext uri="{FF2B5EF4-FFF2-40B4-BE49-F238E27FC236}">
                <a16:creationId xmlns:a16="http://schemas.microsoft.com/office/drawing/2014/main" id="{E6745476-ECB4-9AE7-897B-41BEE718BE0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545913" y="2877092"/>
            <a:ext cx="4690387" cy="4619625"/>
          </a:xfrm>
          <a:prstGeom prst="ellipse">
            <a:avLst/>
          </a:prstGeom>
          <a:ln>
            <a:noFill/>
          </a:ln>
          <a:effectLst>
            <a:softEdge rad="112500"/>
          </a:effectLst>
        </p:spPr>
      </p:pic>
      <p:sp>
        <p:nvSpPr>
          <p:cNvPr id="6" name="TextBox 5">
            <a:extLst>
              <a:ext uri="{FF2B5EF4-FFF2-40B4-BE49-F238E27FC236}">
                <a16:creationId xmlns:a16="http://schemas.microsoft.com/office/drawing/2014/main" id="{C1AA3A08-6AA3-DD93-8C45-EEE4E3CF5DEE}"/>
              </a:ext>
            </a:extLst>
          </p:cNvPr>
          <p:cNvSpPr txBox="1"/>
          <p:nvPr/>
        </p:nvSpPr>
        <p:spPr>
          <a:xfrm>
            <a:off x="11198715" y="6669358"/>
            <a:ext cx="2588730" cy="646331"/>
          </a:xfrm>
          <a:prstGeom prst="rect">
            <a:avLst/>
          </a:prstGeom>
          <a:noFill/>
        </p:spPr>
        <p:txBody>
          <a:bodyPr wrap="square" rtlCol="0">
            <a:spAutoFit/>
          </a:bodyPr>
          <a:lstStyle/>
          <a:p>
            <a:r>
              <a:rPr lang="en-US" sz="3600" spc="-52" dirty="0">
                <a:solidFill>
                  <a:srgbClr val="FFFFFF"/>
                </a:solidFill>
                <a:latin typeface="Open Sauce"/>
              </a:rPr>
              <a:t>Group</a:t>
            </a:r>
            <a:r>
              <a:rPr lang="en-US" sz="2800" dirty="0"/>
              <a:t> </a:t>
            </a:r>
            <a:r>
              <a:rPr lang="en-US" sz="3600" spc="-52" dirty="0">
                <a:solidFill>
                  <a:srgbClr val="FFFFFF"/>
                </a:solidFill>
                <a:latin typeface="Open Sauce"/>
              </a:rPr>
              <a:t>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9099602" y="-2535709"/>
            <a:ext cx="5657850" cy="56578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txBody>
            <a:bodyPr/>
            <a:lstStyle/>
            <a:p>
              <a:endParaRPr lang="en-US"/>
            </a:p>
          </p:txBody>
        </p:sp>
        <p:sp>
          <p:nvSpPr>
            <p:cNvPr id="4" name="TextBox 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1710892" y="0"/>
            <a:ext cx="6648057" cy="10287000"/>
            <a:chOff x="0" y="0"/>
            <a:chExt cx="1750928" cy="2709333"/>
          </a:xfrm>
        </p:grpSpPr>
        <p:sp>
          <p:nvSpPr>
            <p:cNvPr id="6" name="Freeform 6"/>
            <p:cNvSpPr/>
            <p:nvPr/>
          </p:nvSpPr>
          <p:spPr>
            <a:xfrm>
              <a:off x="0" y="0"/>
              <a:ext cx="1750928" cy="2709333"/>
            </a:xfrm>
            <a:custGeom>
              <a:avLst/>
              <a:gdLst/>
              <a:ahLst/>
              <a:cxnLst/>
              <a:rect l="l" t="t" r="r" b="b"/>
              <a:pathLst>
                <a:path w="1750928" h="2709333">
                  <a:moveTo>
                    <a:pt x="0" y="0"/>
                  </a:moveTo>
                  <a:lnTo>
                    <a:pt x="1750928" y="0"/>
                  </a:lnTo>
                  <a:lnTo>
                    <a:pt x="1750928" y="2709333"/>
                  </a:lnTo>
                  <a:lnTo>
                    <a:pt x="0" y="2709333"/>
                  </a:lnTo>
                  <a:close/>
                </a:path>
              </a:pathLst>
            </a:custGeom>
            <a:solidFill>
              <a:srgbClr val="106861"/>
            </a:solidFill>
            <a:ln cap="sq">
              <a:noFill/>
              <a:prstDash val="solid"/>
              <a:miter/>
            </a:ln>
          </p:spPr>
          <p:txBody>
            <a:bodyPr/>
            <a:lstStyle/>
            <a:p>
              <a:endParaRPr lang="en-US"/>
            </a:p>
          </p:txBody>
        </p:sp>
        <p:sp>
          <p:nvSpPr>
            <p:cNvPr id="7" name="TextBox 7"/>
            <p:cNvSpPr txBox="1"/>
            <p:nvPr/>
          </p:nvSpPr>
          <p:spPr>
            <a:xfrm>
              <a:off x="0" y="-19050"/>
              <a:ext cx="1750928" cy="272838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8" name="Group 8"/>
          <p:cNvGrpSpPr/>
          <p:nvPr/>
        </p:nvGrpSpPr>
        <p:grpSpPr>
          <a:xfrm>
            <a:off x="-1390959" y="8567821"/>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txBody>
            <a:bodyPr/>
            <a:lstStyle/>
            <a:p>
              <a:endParaRPr lang="en-US"/>
            </a:p>
          </p:txBody>
        </p:sp>
        <p:sp>
          <p:nvSpPr>
            <p:cNvPr id="10" name="TextBox 1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1" name="Group 11"/>
          <p:cNvGrpSpPr/>
          <p:nvPr/>
        </p:nvGrpSpPr>
        <p:grpSpPr>
          <a:xfrm>
            <a:off x="9968985" y="3076094"/>
            <a:ext cx="654889" cy="6548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txBody>
            <a:bodyPr/>
            <a:lstStyle/>
            <a:p>
              <a:endParaRPr lang="en-US"/>
            </a:p>
          </p:txBody>
        </p:sp>
        <p:sp>
          <p:nvSpPr>
            <p:cNvPr id="13" name="TextBox 13"/>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5" name="TextBox 15"/>
          <p:cNvSpPr txBox="1"/>
          <p:nvPr/>
        </p:nvSpPr>
        <p:spPr>
          <a:xfrm>
            <a:off x="1295137" y="1754095"/>
            <a:ext cx="3630003" cy="808613"/>
          </a:xfrm>
          <a:prstGeom prst="rect">
            <a:avLst/>
          </a:prstGeom>
        </p:spPr>
        <p:txBody>
          <a:bodyPr lIns="0" tIns="0" rIns="0" bIns="0" rtlCol="0" anchor="t">
            <a:spAutoFit/>
          </a:bodyPr>
          <a:lstStyle/>
          <a:p>
            <a:pPr marL="0" lvl="0" indent="0" algn="l">
              <a:lnSpc>
                <a:spcPts val="6644"/>
              </a:lnSpc>
              <a:spcBef>
                <a:spcPct val="0"/>
              </a:spcBef>
            </a:pPr>
            <a:r>
              <a:rPr lang="en-US" sz="4746" spc="-94">
                <a:solidFill>
                  <a:srgbClr val="191919"/>
                </a:solidFill>
                <a:latin typeface="Open Sauce Bold"/>
              </a:rPr>
              <a:t>Overview</a:t>
            </a:r>
          </a:p>
        </p:txBody>
      </p:sp>
      <p:sp>
        <p:nvSpPr>
          <p:cNvPr id="16" name="TextBox 16"/>
          <p:cNvSpPr txBox="1"/>
          <p:nvPr/>
        </p:nvSpPr>
        <p:spPr>
          <a:xfrm>
            <a:off x="1295136" y="3076094"/>
            <a:ext cx="7848863" cy="6143220"/>
          </a:xfrm>
          <a:prstGeom prst="rect">
            <a:avLst/>
          </a:prstGeom>
        </p:spPr>
        <p:txBody>
          <a:bodyPr wrap="square" lIns="0" tIns="0" rIns="0" bIns="0" rtlCol="0" anchor="t">
            <a:spAutoFit/>
          </a:bodyPr>
          <a:lstStyle/>
          <a:p>
            <a:pPr marL="567179" lvl="1" indent="-283590" algn="l">
              <a:lnSpc>
                <a:spcPts val="4360"/>
              </a:lnSpc>
              <a:buFont typeface="Arial"/>
              <a:buChar char="•"/>
            </a:pPr>
            <a:r>
              <a:rPr lang="en-US" sz="2627" dirty="0">
                <a:solidFill>
                  <a:srgbClr val="191919"/>
                </a:solidFill>
                <a:latin typeface="Open Sauce"/>
              </a:rPr>
              <a:t>Introduction</a:t>
            </a:r>
          </a:p>
          <a:p>
            <a:pPr marL="567179" lvl="1" indent="-283590" algn="l">
              <a:lnSpc>
                <a:spcPts val="4360"/>
              </a:lnSpc>
              <a:buFont typeface="Arial"/>
              <a:buChar char="•"/>
            </a:pPr>
            <a:r>
              <a:rPr lang="en-US" sz="2627" dirty="0">
                <a:solidFill>
                  <a:srgbClr val="191919"/>
                </a:solidFill>
                <a:latin typeface="Open Sauce"/>
              </a:rPr>
              <a:t>Problem Statement</a:t>
            </a:r>
          </a:p>
          <a:p>
            <a:pPr marL="567179" lvl="1" indent="-283590" algn="l">
              <a:lnSpc>
                <a:spcPts val="4360"/>
              </a:lnSpc>
              <a:buFont typeface="Arial"/>
              <a:buChar char="•"/>
            </a:pPr>
            <a:r>
              <a:rPr lang="en-US" sz="2627" dirty="0">
                <a:solidFill>
                  <a:srgbClr val="191919"/>
                </a:solidFill>
                <a:latin typeface="Open Sauce"/>
              </a:rPr>
              <a:t>Business Understanding</a:t>
            </a:r>
          </a:p>
          <a:p>
            <a:pPr marL="567179" lvl="1" indent="-283590" algn="l">
              <a:lnSpc>
                <a:spcPts val="4360"/>
              </a:lnSpc>
              <a:buFont typeface="Arial"/>
              <a:buChar char="•"/>
            </a:pPr>
            <a:r>
              <a:rPr lang="en-US" sz="2627" dirty="0">
                <a:solidFill>
                  <a:srgbClr val="191919"/>
                </a:solidFill>
                <a:latin typeface="Open Sauce"/>
              </a:rPr>
              <a:t>What is SNAP?</a:t>
            </a:r>
          </a:p>
          <a:p>
            <a:pPr marL="567179" lvl="1" indent="-283590" algn="l">
              <a:lnSpc>
                <a:spcPts val="4360"/>
              </a:lnSpc>
              <a:buFont typeface="Arial"/>
              <a:buChar char="•"/>
            </a:pPr>
            <a:r>
              <a:rPr lang="en-US" sz="2627" dirty="0">
                <a:solidFill>
                  <a:srgbClr val="191919"/>
                </a:solidFill>
                <a:latin typeface="Open Sauce"/>
              </a:rPr>
              <a:t>How can ML help?</a:t>
            </a:r>
          </a:p>
          <a:p>
            <a:pPr marL="567179" lvl="1" indent="-283590" algn="l">
              <a:lnSpc>
                <a:spcPts val="4360"/>
              </a:lnSpc>
              <a:buFont typeface="Arial"/>
              <a:buChar char="•"/>
            </a:pPr>
            <a:r>
              <a:rPr lang="en-US" sz="2627" dirty="0">
                <a:solidFill>
                  <a:srgbClr val="191919"/>
                </a:solidFill>
                <a:latin typeface="Open Sauce"/>
              </a:rPr>
              <a:t>Data Understanding &amp; Data Plan</a:t>
            </a:r>
          </a:p>
          <a:p>
            <a:pPr marL="567179" lvl="1" indent="-283590" algn="l">
              <a:lnSpc>
                <a:spcPts val="4360"/>
              </a:lnSpc>
              <a:buFont typeface="Arial"/>
              <a:buChar char="•"/>
            </a:pPr>
            <a:r>
              <a:rPr lang="en-US" sz="2627" dirty="0">
                <a:solidFill>
                  <a:srgbClr val="191919"/>
                </a:solidFill>
                <a:latin typeface="Open Sauce"/>
              </a:rPr>
              <a:t>Machine Learning Models</a:t>
            </a:r>
          </a:p>
          <a:p>
            <a:pPr marL="567179" lvl="1" indent="-283590" algn="l">
              <a:lnSpc>
                <a:spcPts val="4360"/>
              </a:lnSpc>
              <a:buFont typeface="Arial"/>
              <a:buChar char="•"/>
            </a:pPr>
            <a:r>
              <a:rPr lang="en-US" sz="2627" dirty="0">
                <a:solidFill>
                  <a:srgbClr val="191919"/>
                </a:solidFill>
                <a:latin typeface="Open Sauce"/>
              </a:rPr>
              <a:t>Strategy</a:t>
            </a:r>
          </a:p>
          <a:p>
            <a:pPr marL="567179" lvl="1" indent="-283590" algn="l">
              <a:lnSpc>
                <a:spcPts val="4360"/>
              </a:lnSpc>
              <a:buFont typeface="Arial"/>
              <a:buChar char="•"/>
            </a:pPr>
            <a:r>
              <a:rPr lang="en-US" sz="2627" dirty="0">
                <a:solidFill>
                  <a:srgbClr val="191919"/>
                </a:solidFill>
                <a:latin typeface="Open Sauce"/>
              </a:rPr>
              <a:t>Conclusion &amp; Recommendation</a:t>
            </a:r>
          </a:p>
          <a:p>
            <a:pPr marL="567179" lvl="1" indent="-283590" algn="l">
              <a:lnSpc>
                <a:spcPts val="4360"/>
              </a:lnSpc>
              <a:buFont typeface="Arial"/>
              <a:buChar char="•"/>
            </a:pPr>
            <a:r>
              <a:rPr lang="en-US" sz="2627" dirty="0">
                <a:solidFill>
                  <a:srgbClr val="191919"/>
                </a:solidFill>
                <a:latin typeface="Open Sauce"/>
              </a:rPr>
              <a:t>Our Team</a:t>
            </a:r>
          </a:p>
          <a:p>
            <a:pPr marL="567179" lvl="1" indent="-283590" algn="l">
              <a:lnSpc>
                <a:spcPts val="4360"/>
              </a:lnSpc>
              <a:buFont typeface="Arial"/>
              <a:buChar char="•"/>
            </a:pPr>
            <a:endParaRPr lang="en-US" sz="2627" dirty="0">
              <a:solidFill>
                <a:srgbClr val="191919"/>
              </a:solidFill>
              <a:latin typeface="Open Sauce"/>
            </a:endParaRPr>
          </a:p>
        </p:txBody>
      </p:sp>
      <p:pic>
        <p:nvPicPr>
          <p:cNvPr id="17" name="Picture 4" descr="5 Top Food Programs You Can Apply For Nutritious Support - The County ...">
            <a:extLst>
              <a:ext uri="{FF2B5EF4-FFF2-40B4-BE49-F238E27FC236}">
                <a16:creationId xmlns:a16="http://schemas.microsoft.com/office/drawing/2014/main" id="{71769AD1-EAC0-3514-D09F-F805B58747D9}"/>
              </a:ext>
            </a:extLst>
          </p:cNvPr>
          <p:cNvPicPr>
            <a:picLocks noChangeAspect="1" noChangeArrowheads="1"/>
          </p:cNvPicPr>
          <p:nvPr/>
        </p:nvPicPr>
        <p:blipFill>
          <a:blip r:embed="rId3">
            <a:alphaModFix amt="59000"/>
            <a:extLst>
              <a:ext uri="{28A0092B-C50C-407E-A947-70E740481C1C}">
                <a14:useLocalDpi xmlns:a14="http://schemas.microsoft.com/office/drawing/2010/main" val="0"/>
              </a:ext>
            </a:extLst>
          </a:blip>
          <a:srcRect/>
          <a:stretch>
            <a:fillRect/>
          </a:stretch>
        </p:blipFill>
        <p:spPr bwMode="auto">
          <a:xfrm rot="5400000">
            <a:off x="10424819" y="2298944"/>
            <a:ext cx="9220201" cy="5777516"/>
          </a:xfrm>
          <a:prstGeom prst="rect">
            <a:avLst/>
          </a:prstGeom>
          <a:blipFill>
            <a:blip r:embed="rId4">
              <a:alphaModFix amt="59000"/>
            </a:blip>
            <a:stretch>
              <a:fillRect l="-67377" r="-67377"/>
            </a:stretch>
          </a: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2785729" y="8056799"/>
            <a:ext cx="12710840" cy="1184047"/>
          </a:xfrm>
          <a:custGeom>
            <a:avLst/>
            <a:gdLst/>
            <a:ahLst/>
            <a:cxnLst/>
            <a:rect l="l" t="t" r="r" b="b"/>
            <a:pathLst>
              <a:path w="12710840" h="1184047">
                <a:moveTo>
                  <a:pt x="0" y="0"/>
                </a:moveTo>
                <a:lnTo>
                  <a:pt x="12710840" y="0"/>
                </a:lnTo>
                <a:lnTo>
                  <a:pt x="12710840" y="1184046"/>
                </a:lnTo>
                <a:lnTo>
                  <a:pt x="0" y="1184046"/>
                </a:lnTo>
                <a:lnTo>
                  <a:pt x="0" y="0"/>
                </a:lnTo>
                <a:close/>
              </a:path>
            </a:pathLst>
          </a:custGeom>
          <a:blipFill>
            <a:blip r:embed="rId3">
              <a:alphaModFix amt="72000"/>
            </a:blip>
            <a:stretch>
              <a:fillRect b="-208633"/>
            </a:stretch>
          </a:blipFill>
        </p:spPr>
        <p:txBody>
          <a:bodyPr/>
          <a:lstStyle/>
          <a:p>
            <a:endParaRPr lang="en-US"/>
          </a:p>
        </p:txBody>
      </p:sp>
      <p:grpSp>
        <p:nvGrpSpPr>
          <p:cNvPr id="3" name="Group 3"/>
          <p:cNvGrpSpPr/>
          <p:nvPr/>
        </p:nvGrpSpPr>
        <p:grpSpPr>
          <a:xfrm>
            <a:off x="0" y="0"/>
            <a:ext cx="18288000" cy="4491629"/>
            <a:chOff x="0" y="0"/>
            <a:chExt cx="4816593" cy="1182980"/>
          </a:xfrm>
        </p:grpSpPr>
        <p:sp>
          <p:nvSpPr>
            <p:cNvPr id="4" name="Freeform 4"/>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txBody>
            <a:bodyPr/>
            <a:lstStyle/>
            <a:p>
              <a:endParaRPr lang="en-US"/>
            </a:p>
          </p:txBody>
        </p:sp>
        <p:sp>
          <p:nvSpPr>
            <p:cNvPr id="5" name="TextBox 5"/>
            <p:cNvSpPr txBox="1"/>
            <p:nvPr/>
          </p:nvSpPr>
          <p:spPr>
            <a:xfrm>
              <a:off x="0" y="-19050"/>
              <a:ext cx="4816593" cy="120203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18288000" cy="4491629"/>
          </a:xfrm>
          <a:custGeom>
            <a:avLst/>
            <a:gdLst/>
            <a:ahLst/>
            <a:cxnLst/>
            <a:rect l="l" t="t" r="r" b="b"/>
            <a:pathLst>
              <a:path w="18288000" h="4491629">
                <a:moveTo>
                  <a:pt x="0" y="0"/>
                </a:moveTo>
                <a:lnTo>
                  <a:pt x="18288000" y="0"/>
                </a:lnTo>
                <a:lnTo>
                  <a:pt x="18288000" y="4491629"/>
                </a:lnTo>
                <a:lnTo>
                  <a:pt x="0" y="4491629"/>
                </a:lnTo>
                <a:lnTo>
                  <a:pt x="0" y="0"/>
                </a:lnTo>
                <a:close/>
              </a:path>
            </a:pathLst>
          </a:custGeom>
          <a:blipFill>
            <a:blip r:embed="rId4">
              <a:alphaModFix amt="59000"/>
            </a:blip>
            <a:stretch>
              <a:fillRect t="-85634" b="-85634"/>
            </a:stretch>
          </a:blipFill>
          <a:ln cap="sq">
            <a:noFill/>
            <a:prstDash val="solid"/>
            <a:miter/>
          </a:ln>
        </p:spPr>
        <p:txBody>
          <a:bodyPr/>
          <a:lstStyle/>
          <a:p>
            <a:endParaRPr lang="en-US"/>
          </a:p>
        </p:txBody>
      </p:sp>
      <p:grpSp>
        <p:nvGrpSpPr>
          <p:cNvPr id="7" name="Group 7"/>
          <p:cNvGrpSpPr/>
          <p:nvPr/>
        </p:nvGrpSpPr>
        <p:grpSpPr>
          <a:xfrm>
            <a:off x="2219785" y="2552700"/>
            <a:ext cx="13827923" cy="5564686"/>
            <a:chOff x="0" y="0"/>
            <a:chExt cx="3353112" cy="1361991"/>
          </a:xfrm>
        </p:grpSpPr>
        <p:sp>
          <p:nvSpPr>
            <p:cNvPr id="8" name="Freeform 8"/>
            <p:cNvSpPr/>
            <p:nvPr/>
          </p:nvSpPr>
          <p:spPr>
            <a:xfrm>
              <a:off x="0" y="0"/>
              <a:ext cx="3353112" cy="1361991"/>
            </a:xfrm>
            <a:custGeom>
              <a:avLst/>
              <a:gdLst/>
              <a:ahLst/>
              <a:cxnLst/>
              <a:rect l="l" t="t" r="r" b="b"/>
              <a:pathLst>
                <a:path w="3353112" h="1361991">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txBody>
            <a:bodyPr/>
            <a:lstStyle/>
            <a:p>
              <a:endParaRPr lang="en-US"/>
            </a:p>
          </p:txBody>
        </p:sp>
        <p:sp>
          <p:nvSpPr>
            <p:cNvPr id="9" name="TextBox 9"/>
            <p:cNvSpPr txBox="1"/>
            <p:nvPr/>
          </p:nvSpPr>
          <p:spPr>
            <a:xfrm>
              <a:off x="0" y="-19050"/>
              <a:ext cx="3353112" cy="138104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3204989" y="4050613"/>
            <a:ext cx="12120456" cy="3521477"/>
          </a:xfrm>
          <a:prstGeom prst="rect">
            <a:avLst/>
          </a:prstGeom>
        </p:spPr>
        <p:txBody>
          <a:bodyPr wrap="square" lIns="0" tIns="0" rIns="0" bIns="0" rtlCol="0" anchor="t">
            <a:spAutoFit/>
          </a:bodyPr>
          <a:lstStyle/>
          <a:p>
            <a:pPr algn="ctr">
              <a:lnSpc>
                <a:spcPts val="3950"/>
              </a:lnSpc>
            </a:pPr>
            <a:r>
              <a:rPr lang="en-US" sz="2000" dirty="0">
                <a:solidFill>
                  <a:srgbClr val="FFFFFF"/>
                </a:solidFill>
                <a:latin typeface="Open Sauce"/>
              </a:rPr>
              <a:t>The American Community Survey (ACS) stands as an important  program conducted by the United States Census Bureau, delivering valuable insights about the nation's population and housing characteristics. Our team, comprising four dedicated members, has undertaken the task of integrating the wealth of data provided by the ACS to address critical questions surrounding the distribution of SNAP benefits and socioeconomic disparities across different geographic areas. Food and Nutrition Service (FNS) under the United States Department of Agriculture works with several industries to run Supplemental Nutrition Assistance Program (SNAP).</a:t>
            </a:r>
          </a:p>
        </p:txBody>
      </p:sp>
      <p:sp>
        <p:nvSpPr>
          <p:cNvPr id="11" name="TextBox 11"/>
          <p:cNvSpPr txBox="1"/>
          <p:nvPr/>
        </p:nvSpPr>
        <p:spPr>
          <a:xfrm>
            <a:off x="5679729" y="2552700"/>
            <a:ext cx="6928538" cy="1158738"/>
          </a:xfrm>
          <a:prstGeom prst="rect">
            <a:avLst/>
          </a:prstGeom>
        </p:spPr>
        <p:txBody>
          <a:bodyPr lIns="0" tIns="0" rIns="0" bIns="0" rtlCol="0" anchor="t">
            <a:spAutoFit/>
          </a:bodyPr>
          <a:lstStyle/>
          <a:p>
            <a:pPr marL="0" lvl="0" indent="0" algn="ctr">
              <a:lnSpc>
                <a:spcPts val="9582"/>
              </a:lnSpc>
              <a:spcBef>
                <a:spcPct val="0"/>
              </a:spcBef>
            </a:pPr>
            <a:r>
              <a:rPr lang="en-US" sz="6844" spc="-136" dirty="0">
                <a:solidFill>
                  <a:srgbClr val="FDFBFB"/>
                </a:solidFill>
                <a:latin typeface="Open Sauce Bold"/>
              </a:rPr>
              <a:t>Introduction</a:t>
            </a:r>
          </a:p>
        </p:txBody>
      </p:sp>
      <p:grpSp>
        <p:nvGrpSpPr>
          <p:cNvPr id="12" name="Group 12"/>
          <p:cNvGrpSpPr/>
          <p:nvPr/>
        </p:nvGrpSpPr>
        <p:grpSpPr>
          <a:xfrm>
            <a:off x="16113923" y="9258300"/>
            <a:ext cx="327444" cy="3274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txBody>
            <a:bodyPr/>
            <a:lstStyle/>
            <a:p>
              <a:endParaRPr lang="en-US"/>
            </a:p>
          </p:txBody>
        </p:sp>
        <p:sp>
          <p:nvSpPr>
            <p:cNvPr id="14" name="TextBox 1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5" name="Group 15"/>
          <p:cNvGrpSpPr/>
          <p:nvPr/>
        </p:nvGrpSpPr>
        <p:grpSpPr>
          <a:xfrm>
            <a:off x="15648108" y="9258300"/>
            <a:ext cx="327444" cy="3274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txBody>
            <a:bodyPr/>
            <a:lstStyle/>
            <a:p>
              <a:endParaRPr lang="en-US"/>
            </a:p>
          </p:txBody>
        </p:sp>
        <p:sp>
          <p:nvSpPr>
            <p:cNvPr id="17" name="TextBox 17"/>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8" name="Group 18"/>
          <p:cNvGrpSpPr/>
          <p:nvPr/>
        </p:nvGrpSpPr>
        <p:grpSpPr>
          <a:xfrm>
            <a:off x="15161723" y="9258300"/>
            <a:ext cx="327444" cy="32744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txBody>
            <a:bodyPr/>
            <a:lstStyle/>
            <a:p>
              <a:endParaRPr lang="en-US"/>
            </a:p>
          </p:txBody>
        </p:sp>
        <p:sp>
          <p:nvSpPr>
            <p:cNvPr id="20" name="TextBox 2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9832433" y="-339559"/>
            <a:ext cx="8956821" cy="11772679"/>
            <a:chOff x="0" y="0"/>
            <a:chExt cx="2171400" cy="2854048"/>
          </a:xfrm>
        </p:grpSpPr>
        <p:sp>
          <p:nvSpPr>
            <p:cNvPr id="3" name="Freeform 3"/>
            <p:cNvSpPr/>
            <p:nvPr/>
          </p:nvSpPr>
          <p:spPr>
            <a:xfrm>
              <a:off x="0" y="0"/>
              <a:ext cx="2171400" cy="2854048"/>
            </a:xfrm>
            <a:custGeom>
              <a:avLst/>
              <a:gdLst/>
              <a:ahLst/>
              <a:cxnLst/>
              <a:rect l="l" t="t" r="r" b="b"/>
              <a:pathLst>
                <a:path w="2171400" h="2854048">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txBody>
            <a:bodyPr/>
            <a:lstStyle/>
            <a:p>
              <a:endParaRPr lang="en-US"/>
            </a:p>
          </p:txBody>
        </p:sp>
        <p:sp>
          <p:nvSpPr>
            <p:cNvPr id="4" name="TextBox 4"/>
            <p:cNvSpPr txBox="1"/>
            <p:nvPr/>
          </p:nvSpPr>
          <p:spPr>
            <a:xfrm>
              <a:off x="0" y="-19050"/>
              <a:ext cx="2171400" cy="287309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295137" y="1111967"/>
            <a:ext cx="909817" cy="727854"/>
          </a:xfrm>
          <a:custGeom>
            <a:avLst/>
            <a:gdLst/>
            <a:ahLst/>
            <a:cxnLst/>
            <a:rect l="l" t="t" r="r" b="b"/>
            <a:pathLst>
              <a:path w="909817" h="727854">
                <a:moveTo>
                  <a:pt x="0" y="0"/>
                </a:moveTo>
                <a:lnTo>
                  <a:pt x="909818" y="0"/>
                </a:lnTo>
                <a:lnTo>
                  <a:pt x="909818" y="727853"/>
                </a:lnTo>
                <a:lnTo>
                  <a:pt x="0" y="727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0058400" y="5469391"/>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218937" y="2297866"/>
            <a:ext cx="7086863" cy="774764"/>
          </a:xfrm>
          <a:prstGeom prst="rect">
            <a:avLst/>
          </a:prstGeom>
        </p:spPr>
        <p:txBody>
          <a:bodyPr wrap="square" lIns="0" tIns="0" rIns="0" bIns="0" rtlCol="0" anchor="t">
            <a:spAutoFit/>
          </a:bodyPr>
          <a:lstStyle/>
          <a:p>
            <a:pPr marL="0" lvl="0" indent="0" algn="l">
              <a:lnSpc>
                <a:spcPts val="6644"/>
              </a:lnSpc>
              <a:spcBef>
                <a:spcPct val="0"/>
              </a:spcBef>
            </a:pPr>
            <a:r>
              <a:rPr lang="en-US" sz="4746" spc="-94" dirty="0">
                <a:solidFill>
                  <a:srgbClr val="191919"/>
                </a:solidFill>
                <a:latin typeface="Open Sauce Bold"/>
              </a:rPr>
              <a:t>Problem Statement</a:t>
            </a:r>
          </a:p>
        </p:txBody>
      </p:sp>
      <p:sp>
        <p:nvSpPr>
          <p:cNvPr id="11" name="TextBox 11"/>
          <p:cNvSpPr txBox="1"/>
          <p:nvPr/>
        </p:nvSpPr>
        <p:spPr>
          <a:xfrm>
            <a:off x="1218937" y="3452055"/>
            <a:ext cx="7925063" cy="3749616"/>
          </a:xfrm>
          <a:prstGeom prst="rect">
            <a:avLst/>
          </a:prstGeom>
        </p:spPr>
        <p:txBody>
          <a:bodyPr wrap="square" lIns="0" tIns="0" rIns="0" bIns="0" rtlCol="0" anchor="t">
            <a:spAutoFit/>
          </a:bodyPr>
          <a:lstStyle/>
          <a:p>
            <a:pPr marL="0" lvl="0" indent="0" algn="just">
              <a:lnSpc>
                <a:spcPts val="3656"/>
              </a:lnSpc>
            </a:pPr>
            <a:r>
              <a:rPr lang="en-US" sz="2400" u="none" strike="noStrike" spc="39" dirty="0">
                <a:solidFill>
                  <a:srgbClr val="191919"/>
                </a:solidFill>
                <a:latin typeface="Open Sauce"/>
              </a:rPr>
              <a:t>Food and Nutrition Service under Department of Agriculture (USDA) handles the SNAP eligibility and distribution among low-income households. </a:t>
            </a:r>
          </a:p>
          <a:p>
            <a:pPr marL="0" lvl="0" indent="0" algn="just">
              <a:lnSpc>
                <a:spcPts val="3656"/>
              </a:lnSpc>
            </a:pPr>
            <a:endParaRPr lang="en-US" sz="2400" spc="39" dirty="0">
              <a:solidFill>
                <a:srgbClr val="191919"/>
              </a:solidFill>
              <a:latin typeface="Open Sauce"/>
            </a:endParaRPr>
          </a:p>
          <a:p>
            <a:pPr marL="0" lvl="0" indent="0" algn="just">
              <a:lnSpc>
                <a:spcPts val="3656"/>
              </a:lnSpc>
            </a:pPr>
            <a:r>
              <a:rPr lang="en-US" sz="2400" u="none" strike="noStrike" spc="39" dirty="0">
                <a:solidFill>
                  <a:srgbClr val="191919"/>
                </a:solidFill>
                <a:latin typeface="Open Sauce"/>
              </a:rPr>
              <a:t>We are aiming to propose different policies which could be implemented to enhance employment opportunities and build financial stability within these families. </a:t>
            </a:r>
          </a:p>
        </p:txBody>
      </p:sp>
      <p:sp>
        <p:nvSpPr>
          <p:cNvPr id="12" name="TextBox 12"/>
          <p:cNvSpPr txBox="1"/>
          <p:nvPr/>
        </p:nvSpPr>
        <p:spPr>
          <a:xfrm>
            <a:off x="10264247" y="7201671"/>
            <a:ext cx="7871352" cy="1681229"/>
          </a:xfrm>
          <a:prstGeom prst="rect">
            <a:avLst/>
          </a:prstGeom>
        </p:spPr>
        <p:txBody>
          <a:bodyPr wrap="square" lIns="0" tIns="0" rIns="0" bIns="0" rtlCol="0" anchor="t">
            <a:spAutoFit/>
          </a:bodyPr>
          <a:lstStyle/>
          <a:p>
            <a:pPr algn="l">
              <a:lnSpc>
                <a:spcPts val="4604"/>
              </a:lnSpc>
            </a:pPr>
            <a:r>
              <a:rPr lang="en-US" sz="2000" spc="25" dirty="0">
                <a:solidFill>
                  <a:srgbClr val="FDFBFB"/>
                </a:solidFill>
                <a:latin typeface="Open Sauce Bold Italics"/>
              </a:rPr>
              <a:t>These policies will be intending to lift/bring these families above poverty line while utilizing optimized snap benefits and will be determined using machine learning algorithms..</a:t>
            </a:r>
          </a:p>
        </p:txBody>
      </p:sp>
      <p:sp>
        <p:nvSpPr>
          <p:cNvPr id="13" name="TextBox 13">
            <a:extLst>
              <a:ext uri="{FF2B5EF4-FFF2-40B4-BE49-F238E27FC236}">
                <a16:creationId xmlns:a16="http://schemas.microsoft.com/office/drawing/2014/main" id="{B6A79DBC-9DF6-5E45-B30F-3C6EC26D4B17}"/>
              </a:ext>
            </a:extLst>
          </p:cNvPr>
          <p:cNvSpPr txBox="1"/>
          <p:nvPr/>
        </p:nvSpPr>
        <p:spPr>
          <a:xfrm>
            <a:off x="2244801" y="1298719"/>
            <a:ext cx="7547785" cy="318677"/>
          </a:xfrm>
          <a:prstGeom prst="rect">
            <a:avLst/>
          </a:prstGeom>
        </p:spPr>
        <p:txBody>
          <a:bodyPr lIns="0" tIns="0" rIns="0" bIns="0" rtlCol="0" anchor="t">
            <a:spAutoFit/>
          </a:bodyPr>
          <a:lstStyle/>
          <a:p>
            <a:pPr algn="l">
              <a:lnSpc>
                <a:spcPts val="2712"/>
              </a:lnSpc>
            </a:pPr>
            <a:r>
              <a:rPr lang="en-US" sz="1600" spc="-47" dirty="0">
                <a:solidFill>
                  <a:srgbClr val="191919"/>
                </a:solidFill>
                <a:latin typeface="Open Sauce"/>
              </a:rPr>
              <a:t>ADTA 5340.003 Discovery and Learning with Big Data</a:t>
            </a:r>
          </a:p>
        </p:txBody>
      </p:sp>
      <p:pic>
        <p:nvPicPr>
          <p:cNvPr id="1028" name="Picture 4" descr="Problem Statement Solution Powerpoint Presentation Slides | PowerPoint ...">
            <a:extLst>
              <a:ext uri="{FF2B5EF4-FFF2-40B4-BE49-F238E27FC236}">
                <a16:creationId xmlns:a16="http://schemas.microsoft.com/office/drawing/2014/main" id="{739170EA-A0E0-2DC9-F846-5EE748E542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05" r="4751" b="19840"/>
          <a:stretch/>
        </p:blipFill>
        <p:spPr bwMode="auto">
          <a:xfrm>
            <a:off x="10058400" y="39952"/>
            <a:ext cx="8077199" cy="5286911"/>
          </a:xfrm>
          <a:prstGeom prst="snip2Diag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08369" y="2043800"/>
            <a:ext cx="6064231" cy="1619546"/>
          </a:xfrm>
          <a:prstGeom prst="rect">
            <a:avLst/>
          </a:prstGeom>
        </p:spPr>
        <p:txBody>
          <a:bodyPr lIns="0" tIns="0" rIns="0" bIns="0" rtlCol="0" anchor="t">
            <a:spAutoFit/>
          </a:bodyPr>
          <a:lstStyle/>
          <a:p>
            <a:pPr marL="0" lvl="0" indent="0" algn="l">
              <a:lnSpc>
                <a:spcPts val="6569"/>
              </a:lnSpc>
              <a:spcBef>
                <a:spcPct val="0"/>
              </a:spcBef>
            </a:pPr>
            <a:r>
              <a:rPr lang="en-US" sz="4800" spc="-93" dirty="0">
                <a:solidFill>
                  <a:srgbClr val="191919"/>
                </a:solidFill>
                <a:latin typeface="Open Sauce Bold"/>
              </a:rPr>
              <a:t>Business</a:t>
            </a:r>
            <a:r>
              <a:rPr lang="en-US" sz="4692" spc="-93" dirty="0">
                <a:solidFill>
                  <a:srgbClr val="191919"/>
                </a:solidFill>
                <a:latin typeface="Open Sauce Bold"/>
              </a:rPr>
              <a:t> Understanding</a:t>
            </a:r>
          </a:p>
        </p:txBody>
      </p:sp>
      <p:grpSp>
        <p:nvGrpSpPr>
          <p:cNvPr id="4" name="Group 4"/>
          <p:cNvGrpSpPr/>
          <p:nvPr/>
        </p:nvGrpSpPr>
        <p:grpSpPr>
          <a:xfrm>
            <a:off x="-1997137" y="7075637"/>
            <a:ext cx="5578401" cy="557840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7" name="Group 7"/>
          <p:cNvGrpSpPr/>
          <p:nvPr/>
        </p:nvGrpSpPr>
        <p:grpSpPr>
          <a:xfrm>
            <a:off x="3684175" y="7005833"/>
            <a:ext cx="452472" cy="45247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0" name="Group 10"/>
          <p:cNvGrpSpPr/>
          <p:nvPr/>
        </p:nvGrpSpPr>
        <p:grpSpPr>
          <a:xfrm>
            <a:off x="15017929" y="-2533783"/>
            <a:ext cx="5002094" cy="500209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3" name="Freeform 13"/>
          <p:cNvSpPr/>
          <p:nvPr/>
        </p:nvSpPr>
        <p:spPr>
          <a:xfrm rot="-10800000">
            <a:off x="7045180" y="2456509"/>
            <a:ext cx="5128563" cy="381636"/>
          </a:xfrm>
          <a:custGeom>
            <a:avLst/>
            <a:gdLst/>
            <a:ahLst/>
            <a:cxnLst/>
            <a:rect l="l" t="t" r="r" b="b"/>
            <a:pathLst>
              <a:path w="5128563" h="381636">
                <a:moveTo>
                  <a:pt x="0" y="0"/>
                </a:moveTo>
                <a:lnTo>
                  <a:pt x="5128564" y="0"/>
                </a:lnTo>
                <a:lnTo>
                  <a:pt x="5128564" y="381637"/>
                </a:lnTo>
                <a:lnTo>
                  <a:pt x="0" y="381637"/>
                </a:lnTo>
                <a:lnTo>
                  <a:pt x="0" y="0"/>
                </a:lnTo>
                <a:close/>
              </a:path>
            </a:pathLst>
          </a:custGeom>
          <a:blipFill>
            <a:blip r:embed="rId3">
              <a:alphaModFix amt="72000"/>
            </a:blip>
            <a:stretch>
              <a:fillRect b="-286352"/>
            </a:stretch>
          </a:blipFill>
        </p:spPr>
        <p:txBody>
          <a:bodyPr/>
          <a:lstStyle/>
          <a:p>
            <a:endParaRPr lang="en-US"/>
          </a:p>
        </p:txBody>
      </p:sp>
      <p:grpSp>
        <p:nvGrpSpPr>
          <p:cNvPr id="14" name="Group 14"/>
          <p:cNvGrpSpPr/>
          <p:nvPr/>
        </p:nvGrpSpPr>
        <p:grpSpPr>
          <a:xfrm>
            <a:off x="6938539" y="460527"/>
            <a:ext cx="5124575" cy="2151927"/>
            <a:chOff x="0" y="0"/>
            <a:chExt cx="1234628" cy="482774"/>
          </a:xfrm>
        </p:grpSpPr>
        <p:sp>
          <p:nvSpPr>
            <p:cNvPr id="15" name="Freeform 15"/>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txBody>
            <a:bodyPr/>
            <a:lstStyle/>
            <a:p>
              <a:endParaRPr lang="en-US"/>
            </a:p>
          </p:txBody>
        </p:sp>
        <p:sp>
          <p:nvSpPr>
            <p:cNvPr id="16" name="TextBox 16"/>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7" name="Group 17"/>
          <p:cNvGrpSpPr/>
          <p:nvPr/>
        </p:nvGrpSpPr>
        <p:grpSpPr>
          <a:xfrm>
            <a:off x="6324525" y="890129"/>
            <a:ext cx="1228028" cy="1226514"/>
            <a:chOff x="0" y="0"/>
            <a:chExt cx="323431" cy="323032"/>
          </a:xfrm>
        </p:grpSpPr>
        <p:sp>
          <p:nvSpPr>
            <p:cNvPr id="18" name="Freeform 18"/>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a:p>
          </p:txBody>
        </p:sp>
        <p:sp>
          <p:nvSpPr>
            <p:cNvPr id="19" name="TextBox 19"/>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20" name="TextBox 20"/>
          <p:cNvSpPr txBox="1"/>
          <p:nvPr/>
        </p:nvSpPr>
        <p:spPr>
          <a:xfrm>
            <a:off x="7571515" y="1203002"/>
            <a:ext cx="4183100" cy="1057469"/>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FNS analyzes and distributes the SNAP benefits to the low-income households. Each year the benefits are reviewed and optimized.</a:t>
            </a:r>
          </a:p>
        </p:txBody>
      </p:sp>
      <p:sp>
        <p:nvSpPr>
          <p:cNvPr id="21" name="TextBox 21"/>
          <p:cNvSpPr txBox="1"/>
          <p:nvPr/>
        </p:nvSpPr>
        <p:spPr>
          <a:xfrm>
            <a:off x="7684539" y="727050"/>
            <a:ext cx="4100514" cy="376096"/>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Current</a:t>
            </a:r>
            <a:r>
              <a:rPr lang="en-US" sz="2400" b="1" i="0" dirty="0">
                <a:solidFill>
                  <a:srgbClr val="0D0D0D"/>
                </a:solidFill>
                <a:effectLst/>
                <a:highlight>
                  <a:srgbClr val="FFFFFF"/>
                </a:highlight>
                <a:latin typeface="Söhne"/>
              </a:rPr>
              <a:t> </a:t>
            </a:r>
            <a:r>
              <a:rPr lang="en-US" sz="2357" dirty="0">
                <a:solidFill>
                  <a:srgbClr val="333231"/>
                </a:solidFill>
                <a:latin typeface="Open Sauce Bold"/>
              </a:rPr>
              <a:t>Scenario</a:t>
            </a:r>
          </a:p>
        </p:txBody>
      </p:sp>
      <p:sp>
        <p:nvSpPr>
          <p:cNvPr id="22" name="Freeform 22"/>
          <p:cNvSpPr/>
          <p:nvPr/>
        </p:nvSpPr>
        <p:spPr>
          <a:xfrm rot="-10800000">
            <a:off x="7045180" y="4952682"/>
            <a:ext cx="5128563" cy="381636"/>
          </a:xfrm>
          <a:custGeom>
            <a:avLst/>
            <a:gdLst/>
            <a:ahLst/>
            <a:cxnLst/>
            <a:rect l="l" t="t" r="r" b="b"/>
            <a:pathLst>
              <a:path w="5128563" h="381636">
                <a:moveTo>
                  <a:pt x="0" y="0"/>
                </a:moveTo>
                <a:lnTo>
                  <a:pt x="5128564" y="0"/>
                </a:lnTo>
                <a:lnTo>
                  <a:pt x="5128564" y="381637"/>
                </a:lnTo>
                <a:lnTo>
                  <a:pt x="0" y="381637"/>
                </a:lnTo>
                <a:lnTo>
                  <a:pt x="0" y="0"/>
                </a:lnTo>
                <a:close/>
              </a:path>
            </a:pathLst>
          </a:custGeom>
          <a:blipFill>
            <a:blip r:embed="rId3">
              <a:alphaModFix amt="72000"/>
            </a:blip>
            <a:stretch>
              <a:fillRect b="-286352"/>
            </a:stretch>
          </a:blipFill>
        </p:spPr>
        <p:txBody>
          <a:bodyPr/>
          <a:lstStyle/>
          <a:p>
            <a:endParaRPr lang="en-US"/>
          </a:p>
        </p:txBody>
      </p:sp>
      <p:grpSp>
        <p:nvGrpSpPr>
          <p:cNvPr id="23" name="Group 23"/>
          <p:cNvGrpSpPr/>
          <p:nvPr/>
        </p:nvGrpSpPr>
        <p:grpSpPr>
          <a:xfrm>
            <a:off x="6990221" y="2921502"/>
            <a:ext cx="5072893" cy="2031179"/>
            <a:chOff x="0" y="0"/>
            <a:chExt cx="1234628" cy="482774"/>
          </a:xfrm>
        </p:grpSpPr>
        <p:sp>
          <p:nvSpPr>
            <p:cNvPr id="24" name="Freeform 24"/>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txBody>
            <a:bodyPr/>
            <a:lstStyle/>
            <a:p>
              <a:endParaRPr lang="en-US"/>
            </a:p>
          </p:txBody>
        </p:sp>
        <p:sp>
          <p:nvSpPr>
            <p:cNvPr id="25" name="TextBox 25"/>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6" name="Group 26"/>
          <p:cNvGrpSpPr/>
          <p:nvPr/>
        </p:nvGrpSpPr>
        <p:grpSpPr>
          <a:xfrm>
            <a:off x="6324525" y="3386302"/>
            <a:ext cx="1228028" cy="1226514"/>
            <a:chOff x="0" y="0"/>
            <a:chExt cx="323431" cy="323032"/>
          </a:xfrm>
        </p:grpSpPr>
        <p:sp>
          <p:nvSpPr>
            <p:cNvPr id="27" name="Freeform 27"/>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a:p>
          </p:txBody>
        </p:sp>
        <p:sp>
          <p:nvSpPr>
            <p:cNvPr id="28" name="TextBox 28"/>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29" name="TextBox 29"/>
          <p:cNvSpPr txBox="1"/>
          <p:nvPr/>
        </p:nvSpPr>
        <p:spPr>
          <a:xfrm>
            <a:off x="7601954" y="3688103"/>
            <a:ext cx="4183100" cy="788164"/>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Some of the native lands have many low-income households compared to other, affecting economic state of  the region. </a:t>
            </a:r>
          </a:p>
        </p:txBody>
      </p:sp>
      <p:sp>
        <p:nvSpPr>
          <p:cNvPr id="30" name="TextBox 30"/>
          <p:cNvSpPr txBox="1"/>
          <p:nvPr/>
        </p:nvSpPr>
        <p:spPr>
          <a:xfrm>
            <a:off x="7684539" y="3223223"/>
            <a:ext cx="4100514" cy="358047"/>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Challenges Faced</a:t>
            </a:r>
          </a:p>
        </p:txBody>
      </p:sp>
      <p:grpSp>
        <p:nvGrpSpPr>
          <p:cNvPr id="33" name="Group 33"/>
          <p:cNvGrpSpPr/>
          <p:nvPr/>
        </p:nvGrpSpPr>
        <p:grpSpPr>
          <a:xfrm>
            <a:off x="6854918" y="5410187"/>
            <a:ext cx="5208196" cy="2086085"/>
            <a:chOff x="0" y="0"/>
            <a:chExt cx="1234628" cy="482774"/>
          </a:xfrm>
        </p:grpSpPr>
        <p:sp>
          <p:nvSpPr>
            <p:cNvPr id="34" name="Freeform 34"/>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txBody>
            <a:bodyPr/>
            <a:lstStyle/>
            <a:p>
              <a:endParaRPr lang="en-US" dirty="0"/>
            </a:p>
          </p:txBody>
        </p:sp>
        <p:sp>
          <p:nvSpPr>
            <p:cNvPr id="35" name="TextBox 35"/>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9" name="TextBox 39"/>
          <p:cNvSpPr txBox="1"/>
          <p:nvPr/>
        </p:nvSpPr>
        <p:spPr>
          <a:xfrm>
            <a:off x="7601953" y="6173174"/>
            <a:ext cx="4183100" cy="1057469"/>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To suggest policies which would empower these families and lead to better future, while utilizing SNAP’s optimized benefits.</a:t>
            </a:r>
          </a:p>
        </p:txBody>
      </p:sp>
      <p:sp>
        <p:nvSpPr>
          <p:cNvPr id="40" name="TextBox 40"/>
          <p:cNvSpPr txBox="1"/>
          <p:nvPr/>
        </p:nvSpPr>
        <p:spPr>
          <a:xfrm>
            <a:off x="7684539" y="5722187"/>
            <a:ext cx="4100514" cy="358047"/>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Objectives</a:t>
            </a:r>
          </a:p>
        </p:txBody>
      </p:sp>
      <p:sp>
        <p:nvSpPr>
          <p:cNvPr id="42" name="Freeform 42"/>
          <p:cNvSpPr/>
          <p:nvPr/>
        </p:nvSpPr>
        <p:spPr>
          <a:xfrm>
            <a:off x="6588277" y="1062377"/>
            <a:ext cx="841683" cy="841683"/>
          </a:xfrm>
          <a:custGeom>
            <a:avLst/>
            <a:gdLst/>
            <a:ahLst/>
            <a:cxnLst/>
            <a:rect l="l" t="t" r="r" b="b"/>
            <a:pathLst>
              <a:path w="841683" h="841683">
                <a:moveTo>
                  <a:pt x="0" y="0"/>
                </a:moveTo>
                <a:lnTo>
                  <a:pt x="841683" y="0"/>
                </a:lnTo>
                <a:lnTo>
                  <a:pt x="841683" y="841682"/>
                </a:lnTo>
                <a:lnTo>
                  <a:pt x="0" y="84168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3" name="Group 43"/>
          <p:cNvGrpSpPr/>
          <p:nvPr/>
        </p:nvGrpSpPr>
        <p:grpSpPr>
          <a:xfrm>
            <a:off x="4809335" y="8388753"/>
            <a:ext cx="1183417" cy="1183417"/>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txBody>
            <a:bodyPr/>
            <a:lstStyle/>
            <a:p>
              <a:endParaRPr lang="en-US"/>
            </a:p>
          </p:txBody>
        </p:sp>
        <p:sp>
          <p:nvSpPr>
            <p:cNvPr id="45" name="TextBox 4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pic>
        <p:nvPicPr>
          <p:cNvPr id="47" name="Picture 46" descr="A person pushing a large ball&#10;&#10;Description automatically generated">
            <a:extLst>
              <a:ext uri="{FF2B5EF4-FFF2-40B4-BE49-F238E27FC236}">
                <a16:creationId xmlns:a16="http://schemas.microsoft.com/office/drawing/2014/main" id="{9C497E20-D9CC-EC18-6CB1-9EA3D3D2BB2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450689" y="3480057"/>
            <a:ext cx="975700" cy="975700"/>
          </a:xfrm>
          <a:prstGeom prst="rect">
            <a:avLst/>
          </a:prstGeom>
        </p:spPr>
      </p:pic>
      <p:grpSp>
        <p:nvGrpSpPr>
          <p:cNvPr id="51" name="Group 33">
            <a:extLst>
              <a:ext uri="{FF2B5EF4-FFF2-40B4-BE49-F238E27FC236}">
                <a16:creationId xmlns:a16="http://schemas.microsoft.com/office/drawing/2014/main" id="{21732870-64D4-B367-1F4C-D6B9BE1F547A}"/>
              </a:ext>
            </a:extLst>
          </p:cNvPr>
          <p:cNvGrpSpPr/>
          <p:nvPr/>
        </p:nvGrpSpPr>
        <p:grpSpPr>
          <a:xfrm>
            <a:off x="6634172" y="7745514"/>
            <a:ext cx="5397280" cy="2383655"/>
            <a:chOff x="0" y="-38100"/>
            <a:chExt cx="1273461" cy="524967"/>
          </a:xfrm>
        </p:grpSpPr>
        <p:sp>
          <p:nvSpPr>
            <p:cNvPr id="52" name="Freeform 34">
              <a:extLst>
                <a:ext uri="{FF2B5EF4-FFF2-40B4-BE49-F238E27FC236}">
                  <a16:creationId xmlns:a16="http://schemas.microsoft.com/office/drawing/2014/main" id="{1752B608-EDFD-3522-0270-076E24B43B34}"/>
                </a:ext>
              </a:extLst>
            </p:cNvPr>
            <p:cNvSpPr/>
            <p:nvPr/>
          </p:nvSpPr>
          <p:spPr>
            <a:xfrm>
              <a:off x="38833" y="4093"/>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txBody>
            <a:bodyPr/>
            <a:lstStyle/>
            <a:p>
              <a:endParaRPr lang="en-US" dirty="0"/>
            </a:p>
          </p:txBody>
        </p:sp>
        <p:sp>
          <p:nvSpPr>
            <p:cNvPr id="53" name="TextBox 35">
              <a:extLst>
                <a:ext uri="{FF2B5EF4-FFF2-40B4-BE49-F238E27FC236}">
                  <a16:creationId xmlns:a16="http://schemas.microsoft.com/office/drawing/2014/main" id="{69B32818-0000-B9B7-E30D-65B9B88DC952}"/>
                </a:ext>
              </a:extLst>
            </p:cNvPr>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48" name="TextBox 39">
            <a:extLst>
              <a:ext uri="{FF2B5EF4-FFF2-40B4-BE49-F238E27FC236}">
                <a16:creationId xmlns:a16="http://schemas.microsoft.com/office/drawing/2014/main" id="{3F591F3C-7C19-F094-656A-4A4F8F72F1D5}"/>
              </a:ext>
            </a:extLst>
          </p:cNvPr>
          <p:cNvSpPr txBox="1"/>
          <p:nvPr/>
        </p:nvSpPr>
        <p:spPr>
          <a:xfrm>
            <a:off x="7588566" y="8654524"/>
            <a:ext cx="4183100" cy="788164"/>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Proposing the idea to federal government which would help them organize funds efficiently.</a:t>
            </a:r>
          </a:p>
        </p:txBody>
      </p:sp>
      <p:sp>
        <p:nvSpPr>
          <p:cNvPr id="49" name="TextBox 40">
            <a:extLst>
              <a:ext uri="{FF2B5EF4-FFF2-40B4-BE49-F238E27FC236}">
                <a16:creationId xmlns:a16="http://schemas.microsoft.com/office/drawing/2014/main" id="{D7B5AD98-D316-8BAC-718F-0A74EB92CC3F}"/>
              </a:ext>
            </a:extLst>
          </p:cNvPr>
          <p:cNvSpPr txBox="1"/>
          <p:nvPr/>
        </p:nvSpPr>
        <p:spPr>
          <a:xfrm>
            <a:off x="7684539" y="8197927"/>
            <a:ext cx="4100514" cy="358047"/>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Innovation</a:t>
            </a:r>
          </a:p>
        </p:txBody>
      </p:sp>
      <p:grpSp>
        <p:nvGrpSpPr>
          <p:cNvPr id="36" name="Group 36"/>
          <p:cNvGrpSpPr/>
          <p:nvPr/>
        </p:nvGrpSpPr>
        <p:grpSpPr>
          <a:xfrm>
            <a:off x="6450689" y="8535607"/>
            <a:ext cx="1096074" cy="1007405"/>
            <a:chOff x="0" y="0"/>
            <a:chExt cx="323431" cy="323032"/>
          </a:xfrm>
        </p:grpSpPr>
        <p:sp>
          <p:nvSpPr>
            <p:cNvPr id="37" name="Freeform 37"/>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a:p>
          </p:txBody>
        </p:sp>
        <p:sp>
          <p:nvSpPr>
            <p:cNvPr id="38" name="TextBox 38"/>
            <p:cNvSpPr txBox="1"/>
            <p:nvPr/>
          </p:nvSpPr>
          <p:spPr>
            <a:xfrm>
              <a:off x="0" y="-114300"/>
              <a:ext cx="323431" cy="437332"/>
            </a:xfrm>
            <a:prstGeom prst="rect">
              <a:avLst/>
            </a:prstGeom>
          </p:spPr>
          <p:txBody>
            <a:bodyPr lIns="50800" tIns="50800" rIns="50800" bIns="50800" rtlCol="0" anchor="ctr"/>
            <a:lstStyle/>
            <a:p>
              <a:pPr algn="ctr">
                <a:lnSpc>
                  <a:spcPts val="8076"/>
                </a:lnSpc>
              </a:pPr>
              <a:endParaRPr dirty="0"/>
            </a:p>
          </p:txBody>
        </p:sp>
      </p:grpSp>
      <p:sp>
        <p:nvSpPr>
          <p:cNvPr id="57" name="Freeform 41" descr="Puzzle pieces with solid fill">
            <a:extLst>
              <a:ext uri="{FF2B5EF4-FFF2-40B4-BE49-F238E27FC236}">
                <a16:creationId xmlns:a16="http://schemas.microsoft.com/office/drawing/2014/main" id="{28BDE89F-BF5D-CA93-9572-F75699ADC264}"/>
              </a:ext>
            </a:extLst>
          </p:cNvPr>
          <p:cNvSpPr/>
          <p:nvPr/>
        </p:nvSpPr>
        <p:spPr>
          <a:xfrm>
            <a:off x="6565936" y="8517921"/>
            <a:ext cx="841683" cy="852533"/>
          </a:xfrm>
          <a:custGeom>
            <a:avLst/>
            <a:gdLst/>
            <a:ahLst/>
            <a:cxnLst/>
            <a:rect l="l" t="t" r="r" b="b"/>
            <a:pathLst>
              <a:path w="841683" h="852533">
                <a:moveTo>
                  <a:pt x="0" y="0"/>
                </a:moveTo>
                <a:lnTo>
                  <a:pt x="841683" y="0"/>
                </a:lnTo>
                <a:lnTo>
                  <a:pt x="841683" y="852533"/>
                </a:lnTo>
                <a:lnTo>
                  <a:pt x="0" y="852533"/>
                </a:lnTo>
                <a:lnTo>
                  <a:pt x="0" y="0"/>
                </a:lnTo>
                <a:close/>
              </a:path>
            </a:pathLst>
          </a:cu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dirty="0">
              <a:solidFill>
                <a:srgbClr val="008080"/>
              </a:solidFill>
            </a:endParaRPr>
          </a:p>
        </p:txBody>
      </p:sp>
      <p:grpSp>
        <p:nvGrpSpPr>
          <p:cNvPr id="58" name="Group 36">
            <a:extLst>
              <a:ext uri="{FF2B5EF4-FFF2-40B4-BE49-F238E27FC236}">
                <a16:creationId xmlns:a16="http://schemas.microsoft.com/office/drawing/2014/main" id="{CE0F55F4-2D2A-7F37-8C98-84A2BF9CD9D0}"/>
              </a:ext>
            </a:extLst>
          </p:cNvPr>
          <p:cNvGrpSpPr/>
          <p:nvPr/>
        </p:nvGrpSpPr>
        <p:grpSpPr>
          <a:xfrm>
            <a:off x="6299535" y="6091945"/>
            <a:ext cx="1096074" cy="1007405"/>
            <a:chOff x="0" y="0"/>
            <a:chExt cx="323431" cy="323032"/>
          </a:xfrm>
        </p:grpSpPr>
        <p:sp>
          <p:nvSpPr>
            <p:cNvPr id="59" name="Freeform 37">
              <a:extLst>
                <a:ext uri="{FF2B5EF4-FFF2-40B4-BE49-F238E27FC236}">
                  <a16:creationId xmlns:a16="http://schemas.microsoft.com/office/drawing/2014/main" id="{FAADA5B4-7B49-59F3-58A7-C985D59E75FB}"/>
                </a:ext>
              </a:extLst>
            </p:cNvPr>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a:p>
          </p:txBody>
        </p:sp>
        <p:sp>
          <p:nvSpPr>
            <p:cNvPr id="60" name="TextBox 38">
              <a:extLst>
                <a:ext uri="{FF2B5EF4-FFF2-40B4-BE49-F238E27FC236}">
                  <a16:creationId xmlns:a16="http://schemas.microsoft.com/office/drawing/2014/main" id="{9692C28F-FAD0-346D-DAEE-4E24484CCB1A}"/>
                </a:ext>
              </a:extLst>
            </p:cNvPr>
            <p:cNvSpPr txBox="1"/>
            <p:nvPr/>
          </p:nvSpPr>
          <p:spPr>
            <a:xfrm>
              <a:off x="0" y="-114300"/>
              <a:ext cx="323431" cy="437332"/>
            </a:xfrm>
            <a:prstGeom prst="rect">
              <a:avLst/>
            </a:prstGeom>
          </p:spPr>
          <p:txBody>
            <a:bodyPr lIns="50800" tIns="50800" rIns="50800" bIns="50800" rtlCol="0" anchor="ctr"/>
            <a:lstStyle/>
            <a:p>
              <a:pPr algn="ctr">
                <a:lnSpc>
                  <a:spcPts val="8076"/>
                </a:lnSpc>
              </a:pPr>
              <a:endParaRPr dirty="0"/>
            </a:p>
          </p:txBody>
        </p:sp>
      </p:grpSp>
      <p:sp>
        <p:nvSpPr>
          <p:cNvPr id="41" name="Freeform 41"/>
          <p:cNvSpPr/>
          <p:nvPr/>
        </p:nvSpPr>
        <p:spPr>
          <a:xfrm>
            <a:off x="6448478" y="6169380"/>
            <a:ext cx="841683" cy="852533"/>
          </a:xfrm>
          <a:custGeom>
            <a:avLst/>
            <a:gdLst/>
            <a:ahLst/>
            <a:cxnLst/>
            <a:rect l="l" t="t" r="r" b="b"/>
            <a:pathLst>
              <a:path w="841683" h="852533">
                <a:moveTo>
                  <a:pt x="0" y="0"/>
                </a:moveTo>
                <a:lnTo>
                  <a:pt x="841683" y="0"/>
                </a:lnTo>
                <a:lnTo>
                  <a:pt x="841683" y="852533"/>
                </a:lnTo>
                <a:lnTo>
                  <a:pt x="0" y="85253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grpSp>
        <p:nvGrpSpPr>
          <p:cNvPr id="61" name="Group 14">
            <a:extLst>
              <a:ext uri="{FF2B5EF4-FFF2-40B4-BE49-F238E27FC236}">
                <a16:creationId xmlns:a16="http://schemas.microsoft.com/office/drawing/2014/main" id="{D1F7389D-E90B-1E3E-3558-A466C8560D05}"/>
              </a:ext>
            </a:extLst>
          </p:cNvPr>
          <p:cNvGrpSpPr/>
          <p:nvPr/>
        </p:nvGrpSpPr>
        <p:grpSpPr>
          <a:xfrm>
            <a:off x="12902325" y="2081344"/>
            <a:ext cx="5208196" cy="2147064"/>
            <a:chOff x="0" y="0"/>
            <a:chExt cx="1234628" cy="482774"/>
          </a:xfrm>
        </p:grpSpPr>
        <p:sp>
          <p:nvSpPr>
            <p:cNvPr id="62" name="Freeform 15">
              <a:extLst>
                <a:ext uri="{FF2B5EF4-FFF2-40B4-BE49-F238E27FC236}">
                  <a16:creationId xmlns:a16="http://schemas.microsoft.com/office/drawing/2014/main" id="{F02E6E6C-A214-CAA8-5425-EFDAFDA61344}"/>
                </a:ext>
              </a:extLst>
            </p:cNvPr>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txBody>
            <a:bodyPr/>
            <a:lstStyle/>
            <a:p>
              <a:endParaRPr lang="en-US"/>
            </a:p>
          </p:txBody>
        </p:sp>
        <p:sp>
          <p:nvSpPr>
            <p:cNvPr id="63" name="TextBox 16">
              <a:extLst>
                <a:ext uri="{FF2B5EF4-FFF2-40B4-BE49-F238E27FC236}">
                  <a16:creationId xmlns:a16="http://schemas.microsoft.com/office/drawing/2014/main" id="{A46A12A3-B8B5-3AFC-E84F-017F1E3C3914}"/>
                </a:ext>
              </a:extLst>
            </p:cNvPr>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64" name="Group 17">
            <a:extLst>
              <a:ext uri="{FF2B5EF4-FFF2-40B4-BE49-F238E27FC236}">
                <a16:creationId xmlns:a16="http://schemas.microsoft.com/office/drawing/2014/main" id="{DFBD0320-3CA3-B6F1-0B11-ADC6F726F0C0}"/>
              </a:ext>
            </a:extLst>
          </p:cNvPr>
          <p:cNvGrpSpPr/>
          <p:nvPr/>
        </p:nvGrpSpPr>
        <p:grpSpPr>
          <a:xfrm>
            <a:off x="13468794" y="2352133"/>
            <a:ext cx="1228028" cy="1226514"/>
            <a:chOff x="0" y="0"/>
            <a:chExt cx="323431" cy="323032"/>
          </a:xfrm>
        </p:grpSpPr>
        <p:sp>
          <p:nvSpPr>
            <p:cNvPr id="65" name="Freeform 18">
              <a:extLst>
                <a:ext uri="{FF2B5EF4-FFF2-40B4-BE49-F238E27FC236}">
                  <a16:creationId xmlns:a16="http://schemas.microsoft.com/office/drawing/2014/main" id="{496E39FA-A6FA-F607-E8CA-6826999AFBB2}"/>
                </a:ext>
              </a:extLst>
            </p:cNvPr>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a:p>
          </p:txBody>
        </p:sp>
        <p:sp>
          <p:nvSpPr>
            <p:cNvPr id="66" name="TextBox 19">
              <a:extLst>
                <a:ext uri="{FF2B5EF4-FFF2-40B4-BE49-F238E27FC236}">
                  <a16:creationId xmlns:a16="http://schemas.microsoft.com/office/drawing/2014/main" id="{F50AC1D7-822D-5D7B-DCD4-70044D1A0027}"/>
                </a:ext>
              </a:extLst>
            </p:cNvPr>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67" name="TextBox 20">
            <a:extLst>
              <a:ext uri="{FF2B5EF4-FFF2-40B4-BE49-F238E27FC236}">
                <a16:creationId xmlns:a16="http://schemas.microsoft.com/office/drawing/2014/main" id="{AF7306FE-DAC8-E207-C3BD-87C8993B6809}"/>
              </a:ext>
            </a:extLst>
          </p:cNvPr>
          <p:cNvSpPr txBox="1"/>
          <p:nvPr/>
        </p:nvSpPr>
        <p:spPr>
          <a:xfrm>
            <a:off x="13565740" y="2812747"/>
            <a:ext cx="4183100" cy="1057469"/>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Utilizing Machine Learning Model to understand which regions are lacking in various factors such as Education, employment etc.</a:t>
            </a:r>
          </a:p>
        </p:txBody>
      </p:sp>
      <p:sp>
        <p:nvSpPr>
          <p:cNvPr id="68" name="TextBox 21">
            <a:extLst>
              <a:ext uri="{FF2B5EF4-FFF2-40B4-BE49-F238E27FC236}">
                <a16:creationId xmlns:a16="http://schemas.microsoft.com/office/drawing/2014/main" id="{AD74BCC3-03FF-5DB9-5C7A-625C7096D51C}"/>
              </a:ext>
            </a:extLst>
          </p:cNvPr>
          <p:cNvSpPr txBox="1"/>
          <p:nvPr/>
        </p:nvSpPr>
        <p:spPr>
          <a:xfrm>
            <a:off x="13648325" y="2347867"/>
            <a:ext cx="4100514" cy="358047"/>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Strategy </a:t>
            </a:r>
          </a:p>
        </p:txBody>
      </p:sp>
      <p:grpSp>
        <p:nvGrpSpPr>
          <p:cNvPr id="70" name="Group 14">
            <a:extLst>
              <a:ext uri="{FF2B5EF4-FFF2-40B4-BE49-F238E27FC236}">
                <a16:creationId xmlns:a16="http://schemas.microsoft.com/office/drawing/2014/main" id="{A9D907E3-7BF3-C8D0-B378-4A47418E2B49}"/>
              </a:ext>
            </a:extLst>
          </p:cNvPr>
          <p:cNvGrpSpPr/>
          <p:nvPr/>
        </p:nvGrpSpPr>
        <p:grpSpPr>
          <a:xfrm>
            <a:off x="12902325" y="6415262"/>
            <a:ext cx="5208196" cy="2140712"/>
            <a:chOff x="0" y="0"/>
            <a:chExt cx="1234628" cy="482774"/>
          </a:xfrm>
        </p:grpSpPr>
        <p:sp>
          <p:nvSpPr>
            <p:cNvPr id="71" name="Freeform 15">
              <a:extLst>
                <a:ext uri="{FF2B5EF4-FFF2-40B4-BE49-F238E27FC236}">
                  <a16:creationId xmlns:a16="http://schemas.microsoft.com/office/drawing/2014/main" id="{3FD62B35-E947-F1C7-198A-147CF913C8FC}"/>
                </a:ext>
              </a:extLst>
            </p:cNvPr>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txBody>
            <a:bodyPr/>
            <a:lstStyle/>
            <a:p>
              <a:endParaRPr lang="en-US"/>
            </a:p>
          </p:txBody>
        </p:sp>
        <p:sp>
          <p:nvSpPr>
            <p:cNvPr id="72" name="TextBox 16">
              <a:extLst>
                <a:ext uri="{FF2B5EF4-FFF2-40B4-BE49-F238E27FC236}">
                  <a16:creationId xmlns:a16="http://schemas.microsoft.com/office/drawing/2014/main" id="{629B67FE-F831-22A2-214D-CC2DEE5F3B33}"/>
                </a:ext>
              </a:extLst>
            </p:cNvPr>
            <p:cNvSpPr txBox="1"/>
            <p:nvPr/>
          </p:nvSpPr>
          <p:spPr>
            <a:xfrm>
              <a:off x="0" y="-38100"/>
              <a:ext cx="1234628" cy="520874"/>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73" name="TextBox 20">
            <a:extLst>
              <a:ext uri="{FF2B5EF4-FFF2-40B4-BE49-F238E27FC236}">
                <a16:creationId xmlns:a16="http://schemas.microsoft.com/office/drawing/2014/main" id="{80E3E643-24EB-3E03-8B0F-CB5B783EBDB7}"/>
              </a:ext>
            </a:extLst>
          </p:cNvPr>
          <p:cNvSpPr txBox="1"/>
          <p:nvPr/>
        </p:nvSpPr>
        <p:spPr>
          <a:xfrm>
            <a:off x="13508132" y="7174062"/>
            <a:ext cx="4183100" cy="1057469"/>
          </a:xfrm>
          <a:prstGeom prst="rect">
            <a:avLst/>
          </a:prstGeom>
        </p:spPr>
        <p:txBody>
          <a:bodyPr lIns="0" tIns="0" rIns="0" bIns="0" rtlCol="0" anchor="t">
            <a:spAutoFit/>
          </a:bodyPr>
          <a:lstStyle/>
          <a:p>
            <a:pPr marL="0" lvl="0" indent="0" algn="l">
              <a:lnSpc>
                <a:spcPts val="2065"/>
              </a:lnSpc>
              <a:spcBef>
                <a:spcPct val="0"/>
              </a:spcBef>
            </a:pPr>
            <a:r>
              <a:rPr lang="en-US" sz="1613" dirty="0">
                <a:solidFill>
                  <a:srgbClr val="231F20"/>
                </a:solidFill>
                <a:latin typeface="Open Sauce"/>
              </a:rPr>
              <a:t>The funds should get properly distributed for suggested policies, since its one-time-investment to empower the nation and build brighter future.</a:t>
            </a:r>
          </a:p>
        </p:txBody>
      </p:sp>
      <p:sp>
        <p:nvSpPr>
          <p:cNvPr id="74" name="TextBox 21">
            <a:extLst>
              <a:ext uri="{FF2B5EF4-FFF2-40B4-BE49-F238E27FC236}">
                <a16:creationId xmlns:a16="http://schemas.microsoft.com/office/drawing/2014/main" id="{EF96C325-0EA8-7DB0-C2FE-52B6CE444255}"/>
              </a:ext>
            </a:extLst>
          </p:cNvPr>
          <p:cNvSpPr txBox="1"/>
          <p:nvPr/>
        </p:nvSpPr>
        <p:spPr>
          <a:xfrm>
            <a:off x="13590717" y="6709182"/>
            <a:ext cx="4100514" cy="358047"/>
          </a:xfrm>
          <a:prstGeom prst="rect">
            <a:avLst/>
          </a:prstGeom>
        </p:spPr>
        <p:txBody>
          <a:bodyPr lIns="0" tIns="0" rIns="0" bIns="0" rtlCol="0" anchor="t">
            <a:spAutoFit/>
          </a:bodyPr>
          <a:lstStyle/>
          <a:p>
            <a:pPr marL="0" lvl="0" indent="0" algn="l">
              <a:lnSpc>
                <a:spcPts val="3017"/>
              </a:lnSpc>
              <a:spcBef>
                <a:spcPct val="0"/>
              </a:spcBef>
            </a:pPr>
            <a:r>
              <a:rPr lang="en-US" sz="2357" dirty="0">
                <a:solidFill>
                  <a:srgbClr val="333231"/>
                </a:solidFill>
                <a:latin typeface="Open Sauce Bold"/>
              </a:rPr>
              <a:t>Call to action</a:t>
            </a:r>
          </a:p>
        </p:txBody>
      </p:sp>
      <p:grpSp>
        <p:nvGrpSpPr>
          <p:cNvPr id="76" name="Group 17">
            <a:extLst>
              <a:ext uri="{FF2B5EF4-FFF2-40B4-BE49-F238E27FC236}">
                <a16:creationId xmlns:a16="http://schemas.microsoft.com/office/drawing/2014/main" id="{89CD40F5-F59B-BCC6-1BF7-A2EFED6097B4}"/>
              </a:ext>
            </a:extLst>
          </p:cNvPr>
          <p:cNvGrpSpPr/>
          <p:nvPr/>
        </p:nvGrpSpPr>
        <p:grpSpPr>
          <a:xfrm>
            <a:off x="12384221" y="117243"/>
            <a:ext cx="1425994" cy="3552904"/>
            <a:chOff x="-52139" y="-114300"/>
            <a:chExt cx="375570" cy="935743"/>
          </a:xfrm>
        </p:grpSpPr>
        <p:sp>
          <p:nvSpPr>
            <p:cNvPr id="77" name="Freeform 18">
              <a:extLst>
                <a:ext uri="{FF2B5EF4-FFF2-40B4-BE49-F238E27FC236}">
                  <a16:creationId xmlns:a16="http://schemas.microsoft.com/office/drawing/2014/main" id="{A5875DAF-96A6-1F95-7FED-E541B0F7DF90}"/>
                </a:ext>
              </a:extLst>
            </p:cNvPr>
            <p:cNvSpPr/>
            <p:nvPr/>
          </p:nvSpPr>
          <p:spPr>
            <a:xfrm>
              <a:off x="-52139" y="556119"/>
              <a:ext cx="264702" cy="265324"/>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dirty="0"/>
            </a:p>
          </p:txBody>
        </p:sp>
        <p:sp>
          <p:nvSpPr>
            <p:cNvPr id="78" name="TextBox 19">
              <a:extLst>
                <a:ext uri="{FF2B5EF4-FFF2-40B4-BE49-F238E27FC236}">
                  <a16:creationId xmlns:a16="http://schemas.microsoft.com/office/drawing/2014/main" id="{25D47356-3CFB-DFFF-EA96-FBB4854EE458}"/>
                </a:ext>
              </a:extLst>
            </p:cNvPr>
            <p:cNvSpPr txBox="1"/>
            <p:nvPr/>
          </p:nvSpPr>
          <p:spPr>
            <a:xfrm>
              <a:off x="0" y="-114300"/>
              <a:ext cx="323431" cy="437332"/>
            </a:xfrm>
            <a:prstGeom prst="rect">
              <a:avLst/>
            </a:prstGeom>
          </p:spPr>
          <p:txBody>
            <a:bodyPr lIns="50800" tIns="50800" rIns="50800" bIns="50800" rtlCol="0" anchor="ctr"/>
            <a:lstStyle/>
            <a:p>
              <a:pPr algn="ctr">
                <a:lnSpc>
                  <a:spcPts val="8076"/>
                </a:lnSpc>
              </a:pPr>
              <a:endParaRPr/>
            </a:p>
          </p:txBody>
        </p:sp>
      </p:grpSp>
      <p:sp>
        <p:nvSpPr>
          <p:cNvPr id="69" name="Freeform 42" descr="Playbook with solid fill">
            <a:extLst>
              <a:ext uri="{FF2B5EF4-FFF2-40B4-BE49-F238E27FC236}">
                <a16:creationId xmlns:a16="http://schemas.microsoft.com/office/drawing/2014/main" id="{1D050444-940C-ABAC-E2DF-03C09833F75F}"/>
              </a:ext>
            </a:extLst>
          </p:cNvPr>
          <p:cNvSpPr/>
          <p:nvPr/>
        </p:nvSpPr>
        <p:spPr>
          <a:xfrm>
            <a:off x="12553988" y="2782353"/>
            <a:ext cx="841683" cy="841683"/>
          </a:xfrm>
          <a:custGeom>
            <a:avLst/>
            <a:gdLst/>
            <a:ahLst/>
            <a:cxnLst/>
            <a:rect l="l" t="t" r="r" b="b"/>
            <a:pathLst>
              <a:path w="841683" h="841683">
                <a:moveTo>
                  <a:pt x="0" y="0"/>
                </a:moveTo>
                <a:lnTo>
                  <a:pt x="841683" y="0"/>
                </a:lnTo>
                <a:lnTo>
                  <a:pt x="841683" y="841682"/>
                </a:lnTo>
                <a:lnTo>
                  <a:pt x="0" y="841682"/>
                </a:lnTo>
                <a:lnTo>
                  <a:pt x="0" y="0"/>
                </a:lnTo>
                <a:close/>
              </a:path>
            </a:pathLst>
          </a:cu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solidFill>
                <a:srgbClr val="008080"/>
              </a:solidFill>
            </a:endParaRPr>
          </a:p>
        </p:txBody>
      </p:sp>
      <p:sp>
        <p:nvSpPr>
          <p:cNvPr id="79" name="Freeform 18">
            <a:extLst>
              <a:ext uri="{FF2B5EF4-FFF2-40B4-BE49-F238E27FC236}">
                <a16:creationId xmlns:a16="http://schemas.microsoft.com/office/drawing/2014/main" id="{9B704379-A4E7-E597-79F3-06AE03FD7934}"/>
              </a:ext>
            </a:extLst>
          </p:cNvPr>
          <p:cNvSpPr/>
          <p:nvPr/>
        </p:nvSpPr>
        <p:spPr>
          <a:xfrm>
            <a:off x="12358619" y="7065023"/>
            <a:ext cx="1005042" cy="1007403"/>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txBody>
          <a:bodyPr/>
          <a:lstStyle/>
          <a:p>
            <a:endParaRPr lang="en-US" dirty="0"/>
          </a:p>
        </p:txBody>
      </p:sp>
      <p:sp>
        <p:nvSpPr>
          <p:cNvPr id="75" name="Freeform 42" descr="Clapper board with solid fill">
            <a:extLst>
              <a:ext uri="{FF2B5EF4-FFF2-40B4-BE49-F238E27FC236}">
                <a16:creationId xmlns:a16="http://schemas.microsoft.com/office/drawing/2014/main" id="{4103A3AA-08DC-CAD1-7E9A-30BA3BEDD90A}"/>
              </a:ext>
            </a:extLst>
          </p:cNvPr>
          <p:cNvSpPr/>
          <p:nvPr/>
        </p:nvSpPr>
        <p:spPr>
          <a:xfrm>
            <a:off x="12450741" y="7147882"/>
            <a:ext cx="841683" cy="841683"/>
          </a:xfrm>
          <a:custGeom>
            <a:avLst/>
            <a:gdLst/>
            <a:ahLst/>
            <a:cxnLst/>
            <a:rect l="l" t="t" r="r" b="b"/>
            <a:pathLst>
              <a:path w="841683" h="841683">
                <a:moveTo>
                  <a:pt x="0" y="0"/>
                </a:moveTo>
                <a:lnTo>
                  <a:pt x="841683" y="0"/>
                </a:lnTo>
                <a:lnTo>
                  <a:pt x="841683" y="841682"/>
                </a:lnTo>
                <a:lnTo>
                  <a:pt x="0" y="841682"/>
                </a:lnTo>
                <a:lnTo>
                  <a:pt x="0" y="0"/>
                </a:lnTo>
                <a:close/>
              </a:path>
            </a:pathLst>
          </a:cu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4276" y="-220897"/>
            <a:ext cx="18602276" cy="6407822"/>
            <a:chOff x="0" y="0"/>
            <a:chExt cx="4899365" cy="1687657"/>
          </a:xfrm>
        </p:grpSpPr>
        <p:sp>
          <p:nvSpPr>
            <p:cNvPr id="3" name="Freeform 3"/>
            <p:cNvSpPr/>
            <p:nvPr/>
          </p:nvSpPr>
          <p:spPr>
            <a:xfrm>
              <a:off x="0" y="0"/>
              <a:ext cx="4899365" cy="1687657"/>
            </a:xfrm>
            <a:custGeom>
              <a:avLst/>
              <a:gdLst/>
              <a:ahLst/>
              <a:cxnLst/>
              <a:rect l="l" t="t" r="r" b="b"/>
              <a:pathLst>
                <a:path w="4899365" h="1687657">
                  <a:moveTo>
                    <a:pt x="0" y="0"/>
                  </a:moveTo>
                  <a:lnTo>
                    <a:pt x="4899365" y="0"/>
                  </a:lnTo>
                  <a:lnTo>
                    <a:pt x="4899365" y="1687657"/>
                  </a:lnTo>
                  <a:lnTo>
                    <a:pt x="0" y="1687657"/>
                  </a:lnTo>
                  <a:close/>
                </a:path>
              </a:pathLst>
            </a:custGeom>
            <a:solidFill>
              <a:srgbClr val="106861"/>
            </a:solidFill>
            <a:ln cap="sq">
              <a:noFill/>
              <a:prstDash val="solid"/>
              <a:miter/>
            </a:ln>
          </p:spPr>
          <p:txBody>
            <a:bodyPr/>
            <a:lstStyle/>
            <a:p>
              <a:endParaRPr lang="en-US"/>
            </a:p>
          </p:txBody>
        </p:sp>
        <p:sp>
          <p:nvSpPr>
            <p:cNvPr id="4" name="TextBox 4"/>
            <p:cNvSpPr txBox="1"/>
            <p:nvPr/>
          </p:nvSpPr>
          <p:spPr>
            <a:xfrm>
              <a:off x="0" y="-38100"/>
              <a:ext cx="4899365" cy="1725757"/>
            </a:xfrm>
            <a:prstGeom prst="rect">
              <a:avLst/>
            </a:prstGeom>
          </p:spPr>
          <p:txBody>
            <a:bodyPr lIns="50800" tIns="50800" rIns="50800" bIns="50800" rtlCol="0" anchor="ctr"/>
            <a:lstStyle/>
            <a:p>
              <a:pPr marL="0" lvl="0" indent="0" algn="ctr">
                <a:lnSpc>
                  <a:spcPts val="3035"/>
                </a:lnSpc>
                <a:spcBef>
                  <a:spcPct val="0"/>
                </a:spcBef>
              </a:pPr>
              <a:endParaRPr/>
            </a:p>
          </p:txBody>
        </p:sp>
      </p:grpSp>
      <p:grpSp>
        <p:nvGrpSpPr>
          <p:cNvPr id="5" name="Group 5"/>
          <p:cNvGrpSpPr/>
          <p:nvPr/>
        </p:nvGrpSpPr>
        <p:grpSpPr>
          <a:xfrm>
            <a:off x="-2667279" y="3636569"/>
            <a:ext cx="5578401" cy="557840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8" name="Freeform 8"/>
          <p:cNvSpPr/>
          <p:nvPr/>
        </p:nvSpPr>
        <p:spPr>
          <a:xfrm>
            <a:off x="1092117"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3">
              <a:alphaModFix amt="67000"/>
            </a:blip>
            <a:stretch>
              <a:fillRect t="-56610"/>
            </a:stretch>
          </a:blipFill>
        </p:spPr>
        <p:txBody>
          <a:bodyPr/>
          <a:lstStyle/>
          <a:p>
            <a:endParaRPr lang="en-US"/>
          </a:p>
        </p:txBody>
      </p:sp>
      <p:sp>
        <p:nvSpPr>
          <p:cNvPr id="9" name="Freeform 9"/>
          <p:cNvSpPr/>
          <p:nvPr/>
        </p:nvSpPr>
        <p:spPr>
          <a:xfrm>
            <a:off x="5247745"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3">
              <a:alphaModFix amt="67000"/>
            </a:blip>
            <a:stretch>
              <a:fillRect t="-56610"/>
            </a:stretch>
          </a:blipFill>
        </p:spPr>
        <p:txBody>
          <a:bodyPr/>
          <a:lstStyle/>
          <a:p>
            <a:endParaRPr lang="en-US"/>
          </a:p>
        </p:txBody>
      </p:sp>
      <p:sp>
        <p:nvSpPr>
          <p:cNvPr id="10" name="Freeform 10"/>
          <p:cNvSpPr/>
          <p:nvPr/>
        </p:nvSpPr>
        <p:spPr>
          <a:xfrm>
            <a:off x="9405832" y="8799515"/>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3">
              <a:alphaModFix amt="67000"/>
            </a:blip>
            <a:stretch>
              <a:fillRect t="-56610"/>
            </a:stretch>
          </a:blipFill>
        </p:spPr>
        <p:txBody>
          <a:bodyPr/>
          <a:lstStyle/>
          <a:p>
            <a:endParaRPr lang="en-US"/>
          </a:p>
        </p:txBody>
      </p:sp>
      <p:sp>
        <p:nvSpPr>
          <p:cNvPr id="11" name="Freeform 11"/>
          <p:cNvSpPr/>
          <p:nvPr/>
        </p:nvSpPr>
        <p:spPr>
          <a:xfrm>
            <a:off x="13567718" y="8735378"/>
            <a:ext cx="3638011" cy="458785"/>
          </a:xfrm>
          <a:custGeom>
            <a:avLst/>
            <a:gdLst/>
            <a:ahLst/>
            <a:cxnLst/>
            <a:rect l="l" t="t" r="r" b="b"/>
            <a:pathLst>
              <a:path w="3638011" h="458785">
                <a:moveTo>
                  <a:pt x="0" y="0"/>
                </a:moveTo>
                <a:lnTo>
                  <a:pt x="3638011" y="0"/>
                </a:lnTo>
                <a:lnTo>
                  <a:pt x="3638011" y="458785"/>
                </a:lnTo>
                <a:lnTo>
                  <a:pt x="0" y="458785"/>
                </a:lnTo>
                <a:lnTo>
                  <a:pt x="0" y="0"/>
                </a:lnTo>
                <a:close/>
              </a:path>
            </a:pathLst>
          </a:custGeom>
          <a:blipFill>
            <a:blip r:embed="rId3">
              <a:alphaModFix amt="67000"/>
            </a:blip>
            <a:stretch>
              <a:fillRect t="-56610"/>
            </a:stretch>
          </a:blipFill>
        </p:spPr>
        <p:txBody>
          <a:bodyPr/>
          <a:lstStyle/>
          <a:p>
            <a:endParaRPr lang="en-US"/>
          </a:p>
        </p:txBody>
      </p:sp>
      <p:grpSp>
        <p:nvGrpSpPr>
          <p:cNvPr id="12" name="Group 12"/>
          <p:cNvGrpSpPr/>
          <p:nvPr/>
        </p:nvGrpSpPr>
        <p:grpSpPr>
          <a:xfrm>
            <a:off x="1028700" y="3255086"/>
            <a:ext cx="3701428" cy="5679080"/>
            <a:chOff x="0" y="0"/>
            <a:chExt cx="1438367" cy="2206879"/>
          </a:xfrm>
        </p:grpSpPr>
        <p:sp>
          <p:nvSpPr>
            <p:cNvPr id="13" name="Freeform 13"/>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txBody>
            <a:bodyPr/>
            <a:lstStyle/>
            <a:p>
              <a:endParaRPr lang="en-US"/>
            </a:p>
          </p:txBody>
        </p:sp>
        <p:sp>
          <p:nvSpPr>
            <p:cNvPr id="14" name="TextBox 14"/>
            <p:cNvSpPr txBox="1"/>
            <p:nvPr/>
          </p:nvSpPr>
          <p:spPr>
            <a:xfrm>
              <a:off x="0" y="-38100"/>
              <a:ext cx="1438367" cy="2244979"/>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17" name="Group 17"/>
          <p:cNvGrpSpPr/>
          <p:nvPr/>
        </p:nvGrpSpPr>
        <p:grpSpPr>
          <a:xfrm>
            <a:off x="5184328" y="3255086"/>
            <a:ext cx="3701428" cy="5679080"/>
            <a:chOff x="0" y="0"/>
            <a:chExt cx="1438367" cy="2206879"/>
          </a:xfrm>
        </p:grpSpPr>
        <p:sp>
          <p:nvSpPr>
            <p:cNvPr id="18" name="Freeform 18"/>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txBody>
            <a:bodyPr/>
            <a:lstStyle/>
            <a:p>
              <a:endParaRPr lang="en-US"/>
            </a:p>
          </p:txBody>
        </p:sp>
        <p:sp>
          <p:nvSpPr>
            <p:cNvPr id="19" name="TextBox 19"/>
            <p:cNvSpPr txBox="1"/>
            <p:nvPr/>
          </p:nvSpPr>
          <p:spPr>
            <a:xfrm>
              <a:off x="0" y="-38100"/>
              <a:ext cx="1438367" cy="2244979"/>
            </a:xfrm>
            <a:prstGeom prst="rect">
              <a:avLst/>
            </a:prstGeom>
          </p:spPr>
          <p:txBody>
            <a:bodyPr lIns="50800" tIns="50800" rIns="50800" bIns="50800" rtlCol="0" anchor="ctr"/>
            <a:lstStyle/>
            <a:p>
              <a:pPr marL="0" lvl="0" indent="0" algn="ctr">
                <a:lnSpc>
                  <a:spcPts val="2756"/>
                </a:lnSpc>
                <a:spcBef>
                  <a:spcPct val="0"/>
                </a:spcBef>
              </a:pPr>
              <a:endParaRPr/>
            </a:p>
          </p:txBody>
        </p:sp>
      </p:grpSp>
      <p:grpSp>
        <p:nvGrpSpPr>
          <p:cNvPr id="22" name="Group 22"/>
          <p:cNvGrpSpPr/>
          <p:nvPr/>
        </p:nvGrpSpPr>
        <p:grpSpPr>
          <a:xfrm>
            <a:off x="9342416" y="3255086"/>
            <a:ext cx="3701428" cy="5679080"/>
            <a:chOff x="0" y="0"/>
            <a:chExt cx="1438367" cy="2206879"/>
          </a:xfrm>
        </p:grpSpPr>
        <p:sp>
          <p:nvSpPr>
            <p:cNvPr id="23" name="Freeform 23"/>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txBody>
            <a:bodyPr/>
            <a:lstStyle/>
            <a:p>
              <a:endParaRPr lang="en-US"/>
            </a:p>
          </p:txBody>
        </p:sp>
        <p:sp>
          <p:nvSpPr>
            <p:cNvPr id="24" name="TextBox 24"/>
            <p:cNvSpPr txBox="1"/>
            <p:nvPr/>
          </p:nvSpPr>
          <p:spPr>
            <a:xfrm>
              <a:off x="0" y="-38100"/>
              <a:ext cx="1438367" cy="224497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0" name="TextBox 30"/>
          <p:cNvSpPr txBox="1"/>
          <p:nvPr/>
        </p:nvSpPr>
        <p:spPr>
          <a:xfrm>
            <a:off x="1028700" y="1487666"/>
            <a:ext cx="10612014" cy="1048750"/>
          </a:xfrm>
          <a:prstGeom prst="rect">
            <a:avLst/>
          </a:prstGeom>
        </p:spPr>
        <p:txBody>
          <a:bodyPr lIns="0" tIns="0" rIns="0" bIns="0" rtlCol="0" anchor="t">
            <a:spAutoFit/>
          </a:bodyPr>
          <a:lstStyle/>
          <a:p>
            <a:pPr algn="l">
              <a:lnSpc>
                <a:spcPts val="8564"/>
              </a:lnSpc>
              <a:spcBef>
                <a:spcPct val="0"/>
              </a:spcBef>
            </a:pPr>
            <a:r>
              <a:rPr lang="en-US" sz="6206" dirty="0">
                <a:solidFill>
                  <a:srgbClr val="FFFFFF"/>
                </a:solidFill>
                <a:latin typeface="Open Sauce Bold"/>
              </a:rPr>
              <a:t>What is SNAP eligibility?</a:t>
            </a:r>
          </a:p>
        </p:txBody>
      </p:sp>
      <p:sp>
        <p:nvSpPr>
          <p:cNvPr id="31" name="TextBox 31"/>
          <p:cNvSpPr txBox="1"/>
          <p:nvPr/>
        </p:nvSpPr>
        <p:spPr>
          <a:xfrm>
            <a:off x="1306287" y="7105912"/>
            <a:ext cx="3047067" cy="1447769"/>
          </a:xfrm>
          <a:prstGeom prst="rect">
            <a:avLst/>
          </a:prstGeom>
        </p:spPr>
        <p:txBody>
          <a:bodyPr wrap="square" lIns="0" tIns="0" rIns="0" bIns="0" rtlCol="0" anchor="t">
            <a:spAutoFit/>
          </a:bodyPr>
          <a:lstStyle/>
          <a:p>
            <a:pPr marL="0" lvl="0" indent="0" algn="ctr">
              <a:lnSpc>
                <a:spcPts val="2297"/>
              </a:lnSpc>
            </a:pPr>
            <a:r>
              <a:rPr lang="en-US" sz="1584" dirty="0">
                <a:solidFill>
                  <a:srgbClr val="343432"/>
                </a:solidFill>
                <a:latin typeface="Open Sauce"/>
              </a:rPr>
              <a:t>For a household of one: $1,055 per month or $12,660 per year</a:t>
            </a:r>
          </a:p>
          <a:p>
            <a:pPr marL="0" lvl="0" indent="0" algn="ctr">
              <a:lnSpc>
                <a:spcPts val="2297"/>
              </a:lnSpc>
            </a:pPr>
            <a:r>
              <a:rPr lang="en-US" sz="1584" dirty="0">
                <a:solidFill>
                  <a:srgbClr val="343432"/>
                </a:solidFill>
                <a:latin typeface="Open Sauce"/>
              </a:rPr>
              <a:t>For each additional person, add: $369 per month or $4,428 per year</a:t>
            </a:r>
          </a:p>
        </p:txBody>
      </p:sp>
      <p:sp>
        <p:nvSpPr>
          <p:cNvPr id="32" name="TextBox 32"/>
          <p:cNvSpPr txBox="1"/>
          <p:nvPr/>
        </p:nvSpPr>
        <p:spPr>
          <a:xfrm>
            <a:off x="5414560" y="7274583"/>
            <a:ext cx="3151394" cy="857864"/>
          </a:xfrm>
          <a:prstGeom prst="rect">
            <a:avLst/>
          </a:prstGeom>
        </p:spPr>
        <p:txBody>
          <a:bodyPr lIns="0" tIns="0" rIns="0" bIns="0" rtlCol="0" anchor="t">
            <a:spAutoFit/>
          </a:bodyPr>
          <a:lstStyle/>
          <a:p>
            <a:pPr marL="0" lvl="0" indent="0" algn="ctr">
              <a:lnSpc>
                <a:spcPts val="2297"/>
              </a:lnSpc>
            </a:pPr>
            <a:r>
              <a:rPr lang="en-US" sz="1584" dirty="0">
                <a:solidFill>
                  <a:srgbClr val="343432"/>
                </a:solidFill>
                <a:latin typeface="Open Sauce"/>
              </a:rPr>
              <a:t>Number of individuals living in the household and their relationship to one another</a:t>
            </a:r>
          </a:p>
        </p:txBody>
      </p:sp>
      <p:sp>
        <p:nvSpPr>
          <p:cNvPr id="33" name="TextBox 33"/>
          <p:cNvSpPr txBox="1"/>
          <p:nvPr/>
        </p:nvSpPr>
        <p:spPr>
          <a:xfrm>
            <a:off x="9572647" y="7151623"/>
            <a:ext cx="3151394" cy="1447769"/>
          </a:xfrm>
          <a:prstGeom prst="rect">
            <a:avLst/>
          </a:prstGeom>
        </p:spPr>
        <p:txBody>
          <a:bodyPr lIns="0" tIns="0" rIns="0" bIns="0" rtlCol="0" anchor="t">
            <a:spAutoFit/>
          </a:bodyPr>
          <a:lstStyle/>
          <a:p>
            <a:pPr marL="0" lvl="0" indent="0" algn="ctr">
              <a:lnSpc>
                <a:spcPts val="2297"/>
              </a:lnSpc>
            </a:pPr>
            <a:r>
              <a:rPr lang="en-US" sz="1584" dirty="0">
                <a:solidFill>
                  <a:srgbClr val="343432"/>
                </a:solidFill>
                <a:latin typeface="Open Sauce"/>
              </a:rPr>
              <a:t>For each household $2,250 or less in countable resources</a:t>
            </a:r>
          </a:p>
          <a:p>
            <a:pPr marL="0" lvl="0" indent="0" algn="ctr">
              <a:lnSpc>
                <a:spcPts val="2297"/>
              </a:lnSpc>
            </a:pPr>
            <a:r>
              <a:rPr lang="en-US" sz="1584" dirty="0">
                <a:solidFill>
                  <a:srgbClr val="343432"/>
                </a:solidFill>
                <a:latin typeface="Open Sauce"/>
              </a:rPr>
              <a:t>And with elderly or disabled person , the asset limit is $3,500 or less.</a:t>
            </a:r>
          </a:p>
        </p:txBody>
      </p:sp>
      <p:grpSp>
        <p:nvGrpSpPr>
          <p:cNvPr id="34" name="Group 34"/>
          <p:cNvGrpSpPr/>
          <p:nvPr/>
        </p:nvGrpSpPr>
        <p:grpSpPr>
          <a:xfrm>
            <a:off x="13501043" y="3255086"/>
            <a:ext cx="3701428" cy="5679080"/>
            <a:chOff x="0" y="0"/>
            <a:chExt cx="1438367" cy="2206879"/>
          </a:xfrm>
        </p:grpSpPr>
        <p:sp>
          <p:nvSpPr>
            <p:cNvPr id="35" name="Freeform 35"/>
            <p:cNvSpPr/>
            <p:nvPr/>
          </p:nvSpPr>
          <p:spPr>
            <a:xfrm>
              <a:off x="0" y="0"/>
              <a:ext cx="1438367" cy="2206878"/>
            </a:xfrm>
            <a:custGeom>
              <a:avLst/>
              <a:gdLst/>
              <a:ahLst/>
              <a:cxnLst/>
              <a:rect l="l" t="t" r="r" b="b"/>
              <a:pathLst>
                <a:path w="1438367" h="2206878">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txBody>
            <a:bodyPr/>
            <a:lstStyle/>
            <a:p>
              <a:endParaRPr lang="en-US"/>
            </a:p>
          </p:txBody>
        </p:sp>
        <p:sp>
          <p:nvSpPr>
            <p:cNvPr id="36" name="TextBox 36"/>
            <p:cNvSpPr txBox="1"/>
            <p:nvPr/>
          </p:nvSpPr>
          <p:spPr>
            <a:xfrm>
              <a:off x="0" y="-38100"/>
              <a:ext cx="1438367" cy="224497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39" name="TextBox 39"/>
          <p:cNvSpPr txBox="1"/>
          <p:nvPr/>
        </p:nvSpPr>
        <p:spPr>
          <a:xfrm>
            <a:off x="13731274" y="7204941"/>
            <a:ext cx="3151394" cy="1152816"/>
          </a:xfrm>
          <a:prstGeom prst="rect">
            <a:avLst/>
          </a:prstGeom>
        </p:spPr>
        <p:txBody>
          <a:bodyPr lIns="0" tIns="0" rIns="0" bIns="0" rtlCol="0" anchor="t">
            <a:spAutoFit/>
          </a:bodyPr>
          <a:lstStyle/>
          <a:p>
            <a:pPr marL="0" lvl="0" indent="0" algn="ctr">
              <a:lnSpc>
                <a:spcPts val="2297"/>
              </a:lnSpc>
            </a:pPr>
            <a:r>
              <a:rPr lang="en-US" sz="1584" dirty="0">
                <a:solidFill>
                  <a:srgbClr val="343432"/>
                </a:solidFill>
                <a:latin typeface="Open Sauce"/>
              </a:rPr>
              <a:t>Able-bodied adults without dependents (ABAWDs) aged 18 to 49 may be subject to work requirements.</a:t>
            </a:r>
          </a:p>
        </p:txBody>
      </p:sp>
      <p:grpSp>
        <p:nvGrpSpPr>
          <p:cNvPr id="43" name="Group 43"/>
          <p:cNvGrpSpPr/>
          <p:nvPr/>
        </p:nvGrpSpPr>
        <p:grpSpPr>
          <a:xfrm>
            <a:off x="14031742" y="6425770"/>
            <a:ext cx="2550458" cy="414142"/>
            <a:chOff x="0" y="0"/>
            <a:chExt cx="1937268" cy="314573"/>
          </a:xfrm>
        </p:grpSpPr>
        <p:sp>
          <p:nvSpPr>
            <p:cNvPr id="44" name="Freeform 44"/>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txBody>
            <a:bodyPr/>
            <a:lstStyle/>
            <a:p>
              <a:endParaRPr lang="en-US"/>
            </a:p>
          </p:txBody>
        </p:sp>
        <p:sp>
          <p:nvSpPr>
            <p:cNvPr id="45" name="TextBox 45"/>
            <p:cNvSpPr txBox="1"/>
            <p:nvPr/>
          </p:nvSpPr>
          <p:spPr>
            <a:xfrm>
              <a:off x="0" y="-28575"/>
              <a:ext cx="1937268" cy="343148"/>
            </a:xfrm>
            <a:prstGeom prst="rect">
              <a:avLst/>
            </a:prstGeom>
          </p:spPr>
          <p:txBody>
            <a:bodyPr lIns="0" tIns="0" rIns="0" bIns="0" rtlCol="0" anchor="ctr"/>
            <a:lstStyle/>
            <a:p>
              <a:pPr marL="0" lvl="0" indent="0" algn="ctr">
                <a:lnSpc>
                  <a:spcPts val="2484"/>
                </a:lnSpc>
                <a:spcBef>
                  <a:spcPct val="0"/>
                </a:spcBef>
              </a:pPr>
              <a:r>
                <a:rPr lang="en-US" dirty="0">
                  <a:solidFill>
                    <a:srgbClr val="FFFFFF"/>
                  </a:solidFill>
                  <a:latin typeface="Open Sauce"/>
                </a:rPr>
                <a:t>Work Requirements</a:t>
              </a:r>
              <a:endParaRPr lang="en-US" sz="1800" dirty="0">
                <a:solidFill>
                  <a:srgbClr val="FFFFFF"/>
                </a:solidFill>
                <a:latin typeface="Open Sauce"/>
              </a:endParaRPr>
            </a:p>
          </p:txBody>
        </p:sp>
      </p:grpSp>
      <p:grpSp>
        <p:nvGrpSpPr>
          <p:cNvPr id="49" name="Group 49"/>
          <p:cNvGrpSpPr/>
          <p:nvPr/>
        </p:nvGrpSpPr>
        <p:grpSpPr>
          <a:xfrm>
            <a:off x="14917787" y="-3041985"/>
            <a:ext cx="5578401" cy="5578401"/>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txBody>
            <a:bodyPr/>
            <a:lstStyle/>
            <a:p>
              <a:endParaRPr lang="en-US"/>
            </a:p>
          </p:txBody>
        </p:sp>
        <p:sp>
          <p:nvSpPr>
            <p:cNvPr id="51" name="TextBox 5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60" name="TextBox 59">
            <a:hlinkClick r:id="" action="ppaction://noaction" highlightClick="1"/>
            <a:extLst>
              <a:ext uri="{FF2B5EF4-FFF2-40B4-BE49-F238E27FC236}">
                <a16:creationId xmlns:a16="http://schemas.microsoft.com/office/drawing/2014/main" id="{983A5139-D1E2-8218-28CB-1ECF082610C4}"/>
              </a:ext>
            </a:extLst>
          </p:cNvPr>
          <p:cNvSpPr txBox="1"/>
          <p:nvPr/>
        </p:nvSpPr>
        <p:spPr>
          <a:xfrm>
            <a:off x="121921" y="10034316"/>
            <a:ext cx="4831079" cy="230832"/>
          </a:xfrm>
          <a:prstGeom prst="actionButtonBlank">
            <a:avLst/>
          </a:prstGeom>
          <a:noFill/>
        </p:spPr>
        <p:txBody>
          <a:bodyPr wrap="square" rtlCol="0">
            <a:spAutoFit/>
          </a:bodyPr>
          <a:lstStyle/>
          <a:p>
            <a:r>
              <a:rPr lang="en-US" sz="900" dirty="0">
                <a:hlinkClick r:id="rId4" tooltip="https://www.picpedia.org/post-it-note/e/earnings.html"/>
              </a:rPr>
              <a:t>This Photo</a:t>
            </a:r>
            <a:r>
              <a:rPr lang="en-US" sz="900" dirty="0"/>
              <a:t> by Unknown Author is licensed under </a:t>
            </a:r>
            <a:r>
              <a:rPr lang="en-US" sz="900" dirty="0">
                <a:hlinkClick r:id="rId5" tooltip="https://creativecommons.org/licenses/by-sa/3.0/"/>
              </a:rPr>
              <a:t>CC BY-SA</a:t>
            </a:r>
            <a:endParaRPr lang="en-US" sz="900" dirty="0"/>
          </a:p>
        </p:txBody>
      </p:sp>
      <p:pic>
        <p:nvPicPr>
          <p:cNvPr id="59" name="Picture 58" descr="A yellow sticky note next to a computer&#10;&#10;Description automatically generated">
            <a:extLst>
              <a:ext uri="{FF2B5EF4-FFF2-40B4-BE49-F238E27FC236}">
                <a16:creationId xmlns:a16="http://schemas.microsoft.com/office/drawing/2014/main" id="{92CA2986-98FF-6D79-2EED-8EE9C021700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06287" y="3455403"/>
            <a:ext cx="3152530" cy="3030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2" name="Picture 61" descr="A person and person sitting with a child&#10;&#10;Description automatically generated">
            <a:extLst>
              <a:ext uri="{FF2B5EF4-FFF2-40B4-BE49-F238E27FC236}">
                <a16:creationId xmlns:a16="http://schemas.microsoft.com/office/drawing/2014/main" id="{E899478E-A9B8-A33E-E6CE-1EFF60FD9C5C}"/>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449184" y="3447785"/>
            <a:ext cx="3185680" cy="3185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40" name="Group 40"/>
          <p:cNvGrpSpPr/>
          <p:nvPr/>
        </p:nvGrpSpPr>
        <p:grpSpPr>
          <a:xfrm>
            <a:off x="1393590" y="6425770"/>
            <a:ext cx="2912408" cy="414142"/>
            <a:chOff x="0" y="0"/>
            <a:chExt cx="2212197" cy="314573"/>
          </a:xfrm>
        </p:grpSpPr>
        <p:sp>
          <p:nvSpPr>
            <p:cNvPr id="41" name="Freeform 41"/>
            <p:cNvSpPr/>
            <p:nvPr/>
          </p:nvSpPr>
          <p:spPr>
            <a:xfrm>
              <a:off x="0" y="0"/>
              <a:ext cx="2212197" cy="314573"/>
            </a:xfrm>
            <a:custGeom>
              <a:avLst/>
              <a:gdLst/>
              <a:ahLst/>
              <a:cxnLst/>
              <a:rect l="l" t="t" r="r" b="b"/>
              <a:pathLst>
                <a:path w="2212197" h="314573">
                  <a:moveTo>
                    <a:pt x="108988" y="0"/>
                  </a:moveTo>
                  <a:lnTo>
                    <a:pt x="2103208" y="0"/>
                  </a:lnTo>
                  <a:cubicBezTo>
                    <a:pt x="2163401" y="0"/>
                    <a:pt x="2212197" y="48796"/>
                    <a:pt x="2212197" y="108988"/>
                  </a:cubicBezTo>
                  <a:lnTo>
                    <a:pt x="2212197" y="205584"/>
                  </a:lnTo>
                  <a:cubicBezTo>
                    <a:pt x="2212197" y="234490"/>
                    <a:pt x="2200714" y="262212"/>
                    <a:pt x="2180275" y="282651"/>
                  </a:cubicBezTo>
                  <a:cubicBezTo>
                    <a:pt x="2159835" y="303090"/>
                    <a:pt x="2132114" y="314573"/>
                    <a:pt x="2103208" y="314573"/>
                  </a:cubicBezTo>
                  <a:lnTo>
                    <a:pt x="108988" y="314573"/>
                  </a:lnTo>
                  <a:cubicBezTo>
                    <a:pt x="80083" y="314573"/>
                    <a:pt x="52361" y="303090"/>
                    <a:pt x="31922" y="282651"/>
                  </a:cubicBezTo>
                  <a:cubicBezTo>
                    <a:pt x="11483" y="262212"/>
                    <a:pt x="0" y="234490"/>
                    <a:pt x="0" y="205584"/>
                  </a:cubicBezTo>
                  <a:lnTo>
                    <a:pt x="0" y="108988"/>
                  </a:lnTo>
                  <a:cubicBezTo>
                    <a:pt x="0" y="80083"/>
                    <a:pt x="11483" y="52361"/>
                    <a:pt x="31922" y="31922"/>
                  </a:cubicBezTo>
                  <a:cubicBezTo>
                    <a:pt x="52361" y="11483"/>
                    <a:pt x="80083" y="0"/>
                    <a:pt x="108988" y="0"/>
                  </a:cubicBezTo>
                  <a:close/>
                </a:path>
              </a:pathLst>
            </a:custGeom>
            <a:solidFill>
              <a:srgbClr val="106861"/>
            </a:solidFill>
            <a:ln cap="rnd">
              <a:noFill/>
              <a:prstDash val="solid"/>
              <a:round/>
            </a:ln>
          </p:spPr>
          <p:txBody>
            <a:bodyPr/>
            <a:lstStyle/>
            <a:p>
              <a:endParaRPr lang="en-US"/>
            </a:p>
          </p:txBody>
        </p:sp>
        <p:sp>
          <p:nvSpPr>
            <p:cNvPr id="42" name="TextBox 42"/>
            <p:cNvSpPr txBox="1"/>
            <p:nvPr/>
          </p:nvSpPr>
          <p:spPr>
            <a:xfrm>
              <a:off x="0" y="-28575"/>
              <a:ext cx="2212197" cy="343148"/>
            </a:xfrm>
            <a:prstGeom prst="rect">
              <a:avLst/>
            </a:prstGeom>
          </p:spPr>
          <p:txBody>
            <a:bodyPr lIns="0" tIns="0" rIns="0" bIns="0" rtlCol="0" anchor="ctr"/>
            <a:lstStyle/>
            <a:p>
              <a:pPr marL="0" lvl="0" indent="0" algn="ctr">
                <a:lnSpc>
                  <a:spcPts val="2484"/>
                </a:lnSpc>
                <a:spcBef>
                  <a:spcPct val="0"/>
                </a:spcBef>
              </a:pPr>
              <a:r>
                <a:rPr lang="en-US" dirty="0">
                  <a:solidFill>
                    <a:srgbClr val="FFFFFF"/>
                  </a:solidFill>
                  <a:latin typeface="Open Sauce"/>
                </a:rPr>
                <a:t>I</a:t>
              </a:r>
              <a:r>
                <a:rPr lang="en-US" sz="1800" dirty="0">
                  <a:solidFill>
                    <a:srgbClr val="FFFFFF"/>
                  </a:solidFill>
                  <a:latin typeface="Open Sauce"/>
                </a:rPr>
                <a:t>ncome </a:t>
              </a:r>
              <a:r>
                <a:rPr lang="en-US" dirty="0">
                  <a:solidFill>
                    <a:srgbClr val="FFFFFF"/>
                  </a:solidFill>
                  <a:latin typeface="Open Sauce"/>
                </a:rPr>
                <a:t>Limit</a:t>
              </a:r>
              <a:endParaRPr lang="en-US" sz="1800" dirty="0">
                <a:solidFill>
                  <a:srgbClr val="FFFFFF"/>
                </a:solidFill>
                <a:latin typeface="Open Sauce"/>
              </a:endParaRPr>
            </a:p>
          </p:txBody>
        </p:sp>
      </p:grpSp>
      <p:grpSp>
        <p:nvGrpSpPr>
          <p:cNvPr id="27" name="Group 27"/>
          <p:cNvGrpSpPr/>
          <p:nvPr/>
        </p:nvGrpSpPr>
        <p:grpSpPr>
          <a:xfrm>
            <a:off x="5715028" y="6425770"/>
            <a:ext cx="2550458" cy="414142"/>
            <a:chOff x="0" y="0"/>
            <a:chExt cx="1937268" cy="314573"/>
          </a:xfrm>
        </p:grpSpPr>
        <p:sp>
          <p:nvSpPr>
            <p:cNvPr id="28" name="Freeform 28"/>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txBody>
            <a:bodyPr/>
            <a:lstStyle/>
            <a:p>
              <a:endParaRPr lang="en-US"/>
            </a:p>
          </p:txBody>
        </p:sp>
        <p:sp>
          <p:nvSpPr>
            <p:cNvPr id="29" name="TextBox 29"/>
            <p:cNvSpPr txBox="1"/>
            <p:nvPr/>
          </p:nvSpPr>
          <p:spPr>
            <a:xfrm>
              <a:off x="0" y="-28575"/>
              <a:ext cx="1937268" cy="343148"/>
            </a:xfrm>
            <a:prstGeom prst="rect">
              <a:avLst/>
            </a:prstGeom>
          </p:spPr>
          <p:txBody>
            <a:bodyPr lIns="0" tIns="0" rIns="0" bIns="0" rtlCol="0" anchor="ctr"/>
            <a:lstStyle/>
            <a:p>
              <a:pPr marL="0" lvl="0" indent="0" algn="ctr">
                <a:lnSpc>
                  <a:spcPts val="2484"/>
                </a:lnSpc>
                <a:spcBef>
                  <a:spcPct val="0"/>
                </a:spcBef>
              </a:pPr>
              <a:endParaRPr lang="en-US" sz="1800" dirty="0">
                <a:solidFill>
                  <a:srgbClr val="FFFFFF"/>
                </a:solidFill>
                <a:latin typeface="Open Sauce"/>
              </a:endParaRPr>
            </a:p>
          </p:txBody>
        </p:sp>
      </p:grpSp>
      <p:sp>
        <p:nvSpPr>
          <p:cNvPr id="57" name="TextBox 56">
            <a:extLst>
              <a:ext uri="{FF2B5EF4-FFF2-40B4-BE49-F238E27FC236}">
                <a16:creationId xmlns:a16="http://schemas.microsoft.com/office/drawing/2014/main" id="{0FE3BBE5-5A4F-805A-470A-75C9B94DE1F5}"/>
              </a:ext>
            </a:extLst>
          </p:cNvPr>
          <p:cNvSpPr txBox="1"/>
          <p:nvPr/>
        </p:nvSpPr>
        <p:spPr>
          <a:xfrm>
            <a:off x="5888746" y="6479320"/>
            <a:ext cx="3220092" cy="338554"/>
          </a:xfrm>
          <a:prstGeom prst="rect">
            <a:avLst/>
          </a:prstGeom>
          <a:noFill/>
        </p:spPr>
        <p:txBody>
          <a:bodyPr wrap="square">
            <a:spAutoFit/>
          </a:bodyPr>
          <a:lstStyle/>
          <a:p>
            <a:r>
              <a:rPr lang="en-US" sz="1600" dirty="0">
                <a:solidFill>
                  <a:srgbClr val="FFFFFF"/>
                </a:solidFill>
                <a:latin typeface="Open Sauce"/>
              </a:rPr>
              <a:t>Family Composition</a:t>
            </a:r>
            <a:endParaRPr lang="en-US" sz="1600" dirty="0"/>
          </a:p>
        </p:txBody>
      </p:sp>
      <p:pic>
        <p:nvPicPr>
          <p:cNvPr id="64" name="Picture 63" descr="A wooden board with letters on it&#10;&#10;Description automatically generated">
            <a:extLst>
              <a:ext uri="{FF2B5EF4-FFF2-40B4-BE49-F238E27FC236}">
                <a16:creationId xmlns:a16="http://schemas.microsoft.com/office/drawing/2014/main" id="{0CFF4510-D650-0494-DC45-14CDBB74BF1C}"/>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572647" y="3583701"/>
            <a:ext cx="3151394" cy="28860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5" name="TextBox 64">
            <a:extLst>
              <a:ext uri="{FF2B5EF4-FFF2-40B4-BE49-F238E27FC236}">
                <a16:creationId xmlns:a16="http://schemas.microsoft.com/office/drawing/2014/main" id="{07936FB9-CA9B-FAB8-3122-6EBC498433F1}"/>
              </a:ext>
            </a:extLst>
          </p:cNvPr>
          <p:cNvSpPr txBox="1"/>
          <p:nvPr/>
        </p:nvSpPr>
        <p:spPr>
          <a:xfrm>
            <a:off x="2911122" y="10031219"/>
            <a:ext cx="3492487" cy="230832"/>
          </a:xfrm>
          <a:prstGeom prst="rect">
            <a:avLst/>
          </a:prstGeom>
          <a:noFill/>
        </p:spPr>
        <p:txBody>
          <a:bodyPr wrap="square" rtlCol="0">
            <a:spAutoFit/>
          </a:bodyPr>
          <a:lstStyle/>
          <a:p>
            <a:r>
              <a:rPr lang="en-US" sz="900" dirty="0">
                <a:hlinkClick r:id="rId10" tooltip="https://www.thebluediamondgallery.com/wooden-tile/a/asset.html"/>
              </a:rPr>
              <a:t>This Photo</a:t>
            </a:r>
            <a:r>
              <a:rPr lang="en-US" sz="900" dirty="0"/>
              <a:t> by Unknown Author is licensed under </a:t>
            </a:r>
            <a:r>
              <a:rPr lang="en-US" sz="900" dirty="0">
                <a:hlinkClick r:id="rId5" tooltip="https://creativecommons.org/licenses/by-sa/3.0/"/>
              </a:rPr>
              <a:t>CC BY-SA</a:t>
            </a:r>
            <a:endParaRPr lang="en-US" sz="900" dirty="0"/>
          </a:p>
        </p:txBody>
      </p:sp>
      <p:grpSp>
        <p:nvGrpSpPr>
          <p:cNvPr id="46" name="Group 46"/>
          <p:cNvGrpSpPr/>
          <p:nvPr/>
        </p:nvGrpSpPr>
        <p:grpSpPr>
          <a:xfrm>
            <a:off x="9917901" y="6425770"/>
            <a:ext cx="2550458" cy="414142"/>
            <a:chOff x="0" y="0"/>
            <a:chExt cx="1937268" cy="314573"/>
          </a:xfrm>
        </p:grpSpPr>
        <p:sp>
          <p:nvSpPr>
            <p:cNvPr id="47" name="Freeform 47"/>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txBody>
            <a:bodyPr/>
            <a:lstStyle/>
            <a:p>
              <a:endParaRPr lang="en-US"/>
            </a:p>
          </p:txBody>
        </p:sp>
        <p:sp>
          <p:nvSpPr>
            <p:cNvPr id="48" name="TextBox 48"/>
            <p:cNvSpPr txBox="1"/>
            <p:nvPr/>
          </p:nvSpPr>
          <p:spPr>
            <a:xfrm>
              <a:off x="0" y="-28575"/>
              <a:ext cx="1937268" cy="343148"/>
            </a:xfrm>
            <a:prstGeom prst="rect">
              <a:avLst/>
            </a:prstGeom>
          </p:spPr>
          <p:txBody>
            <a:bodyPr lIns="0" tIns="0" rIns="0" bIns="0" rtlCol="0" anchor="ctr"/>
            <a:lstStyle/>
            <a:p>
              <a:pPr marL="0" lvl="0" indent="0" algn="ctr">
                <a:lnSpc>
                  <a:spcPts val="2484"/>
                </a:lnSpc>
                <a:spcBef>
                  <a:spcPct val="0"/>
                </a:spcBef>
              </a:pPr>
              <a:r>
                <a:rPr lang="en-US" sz="1800" dirty="0">
                  <a:solidFill>
                    <a:srgbClr val="FFFFFF"/>
                  </a:solidFill>
                  <a:latin typeface="Open Sauce"/>
                </a:rPr>
                <a:t>Asset Limit</a:t>
              </a:r>
            </a:p>
          </p:txBody>
        </p:sp>
      </p:grpSp>
      <p:pic>
        <p:nvPicPr>
          <p:cNvPr id="67" name="Picture 66" descr="A red person with a briefcase standing in front of blue people&#10;&#10;Description automatically generated">
            <a:extLst>
              <a:ext uri="{FF2B5EF4-FFF2-40B4-BE49-F238E27FC236}">
                <a16:creationId xmlns:a16="http://schemas.microsoft.com/office/drawing/2014/main" id="{EA606CC1-AFF3-9326-7BCC-2856AD172ABD}"/>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3928453" y="3577033"/>
            <a:ext cx="2866518" cy="2609892"/>
          </a:xfrm>
          <a:prstGeom prst="rect">
            <a:avLst/>
          </a:prstGeom>
        </p:spPr>
      </p:pic>
      <p:sp>
        <p:nvSpPr>
          <p:cNvPr id="68" name="TextBox 67">
            <a:extLst>
              <a:ext uri="{FF2B5EF4-FFF2-40B4-BE49-F238E27FC236}">
                <a16:creationId xmlns:a16="http://schemas.microsoft.com/office/drawing/2014/main" id="{568870FF-874A-43F9-FEC0-DDEE408ACD8D}"/>
              </a:ext>
            </a:extLst>
          </p:cNvPr>
          <p:cNvSpPr txBox="1"/>
          <p:nvPr/>
        </p:nvSpPr>
        <p:spPr>
          <a:xfrm>
            <a:off x="5698786" y="10021824"/>
            <a:ext cx="3422799" cy="230832"/>
          </a:xfrm>
          <a:prstGeom prst="rect">
            <a:avLst/>
          </a:prstGeom>
          <a:noFill/>
        </p:spPr>
        <p:txBody>
          <a:bodyPr wrap="square" rtlCol="0">
            <a:spAutoFit/>
          </a:bodyPr>
          <a:lstStyle/>
          <a:p>
            <a:r>
              <a:rPr lang="en-US" sz="900" dirty="0">
                <a:hlinkClick r:id="rId12" tooltip="https://www.pngall.com/employment-png/download/53821"/>
              </a:rPr>
              <a:t>This Photo</a:t>
            </a:r>
            <a:r>
              <a:rPr lang="en-US" sz="900" dirty="0"/>
              <a:t> by Unknown Author is licensed under </a:t>
            </a:r>
            <a:r>
              <a:rPr lang="en-US" sz="900" dirty="0">
                <a:hlinkClick r:id="rId13" tooltip="https://creativecommons.org/licenses/by-nc/3.0/"/>
              </a:rPr>
              <a:t>CC BY-NC</a:t>
            </a:r>
            <a:endParaRPr lang="en-US" sz="900" dirty="0"/>
          </a:p>
        </p:txBody>
      </p:sp>
    </p:spTree>
    <p:extLst>
      <p:ext uri="{BB962C8B-B14F-4D97-AF65-F5344CB8AC3E}">
        <p14:creationId xmlns:p14="http://schemas.microsoft.com/office/powerpoint/2010/main" val="923009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057542" y="4762500"/>
            <a:ext cx="3128394" cy="3751948"/>
            <a:chOff x="0" y="0"/>
            <a:chExt cx="2041606" cy="2448541"/>
          </a:xfrm>
        </p:grpSpPr>
        <p:sp>
          <p:nvSpPr>
            <p:cNvPr id="3" name="Freeform 3"/>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txBody>
            <a:bodyPr/>
            <a:lstStyle/>
            <a:p>
              <a:endParaRPr lang="en-US"/>
            </a:p>
          </p:txBody>
        </p:sp>
        <p:sp>
          <p:nvSpPr>
            <p:cNvPr id="4" name="TextBox 4"/>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5" name="Freeform 5"/>
          <p:cNvSpPr/>
          <p:nvPr/>
        </p:nvSpPr>
        <p:spPr>
          <a:xfrm>
            <a:off x="2548549" y="4762500"/>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3">
              <a:extLst>
                <a:ext uri="{96DAC541-7B7A-43D3-8B79-37D633B846F1}">
                  <asvg:svgBlip xmlns:asvg="http://schemas.microsoft.com/office/drawing/2016/SVG/main" r:embed="rId4"/>
                </a:ext>
              </a:extLst>
            </a:blip>
            <a:stretch>
              <a:fillRect t="-114545"/>
            </a:stretch>
          </a:blipFill>
          <a:ln cap="sq">
            <a:noFill/>
            <a:prstDash val="solid"/>
            <a:miter/>
          </a:ln>
        </p:spPr>
        <p:txBody>
          <a:bodyPr/>
          <a:lstStyle/>
          <a:p>
            <a:endParaRPr lang="en-US"/>
          </a:p>
        </p:txBody>
      </p:sp>
      <p:sp>
        <p:nvSpPr>
          <p:cNvPr id="6" name="Freeform 6"/>
          <p:cNvSpPr/>
          <p:nvPr/>
        </p:nvSpPr>
        <p:spPr>
          <a:xfrm>
            <a:off x="3237478" y="5838561"/>
            <a:ext cx="723747" cy="838023"/>
          </a:xfrm>
          <a:custGeom>
            <a:avLst/>
            <a:gdLst/>
            <a:ahLst/>
            <a:cxnLst/>
            <a:rect l="l" t="t" r="r" b="b"/>
            <a:pathLst>
              <a:path w="723747" h="838023">
                <a:moveTo>
                  <a:pt x="0" y="0"/>
                </a:moveTo>
                <a:lnTo>
                  <a:pt x="723746" y="0"/>
                </a:lnTo>
                <a:lnTo>
                  <a:pt x="723746" y="838023"/>
                </a:lnTo>
                <a:lnTo>
                  <a:pt x="0" y="83802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nvGrpSpPr>
          <p:cNvPr id="7" name="Group 7"/>
          <p:cNvGrpSpPr/>
          <p:nvPr/>
        </p:nvGrpSpPr>
        <p:grpSpPr>
          <a:xfrm rot="-10800000">
            <a:off x="5587635" y="4777615"/>
            <a:ext cx="3128394" cy="3751948"/>
            <a:chOff x="0" y="0"/>
            <a:chExt cx="2041606" cy="2448541"/>
          </a:xfrm>
        </p:grpSpPr>
        <p:sp>
          <p:nvSpPr>
            <p:cNvPr id="8" name="Freeform 8"/>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txBody>
            <a:bodyPr/>
            <a:lstStyle/>
            <a:p>
              <a:endParaRPr lang="en-US" dirty="0"/>
            </a:p>
          </p:txBody>
        </p:sp>
        <p:sp>
          <p:nvSpPr>
            <p:cNvPr id="9" name="TextBox 9"/>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0" name="Freeform 10"/>
          <p:cNvSpPr/>
          <p:nvPr/>
        </p:nvSpPr>
        <p:spPr>
          <a:xfrm>
            <a:off x="6059944" y="4762500"/>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7">
              <a:extLst>
                <a:ext uri="{96DAC541-7B7A-43D3-8B79-37D633B846F1}">
                  <asvg:svgBlip xmlns:asvg="http://schemas.microsoft.com/office/drawing/2016/SVG/main" r:embed="rId8"/>
                </a:ext>
              </a:extLst>
            </a:blip>
            <a:stretch>
              <a:fillRect t="-114545"/>
            </a:stretch>
          </a:blipFill>
          <a:ln cap="sq">
            <a:noFill/>
            <a:prstDash val="solid"/>
            <a:miter/>
          </a:ln>
        </p:spPr>
        <p:txBody>
          <a:bodyPr/>
          <a:lstStyle/>
          <a:p>
            <a:endParaRPr lang="en-US"/>
          </a:p>
        </p:txBody>
      </p:sp>
      <p:grpSp>
        <p:nvGrpSpPr>
          <p:cNvPr id="11" name="Group 11"/>
          <p:cNvGrpSpPr/>
          <p:nvPr/>
        </p:nvGrpSpPr>
        <p:grpSpPr>
          <a:xfrm rot="-10800000">
            <a:off x="9078331" y="4762500"/>
            <a:ext cx="3128394" cy="3751948"/>
            <a:chOff x="0" y="0"/>
            <a:chExt cx="2041606" cy="2448541"/>
          </a:xfrm>
        </p:grpSpPr>
        <p:sp>
          <p:nvSpPr>
            <p:cNvPr id="12" name="Freeform 12"/>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txBody>
            <a:bodyPr/>
            <a:lstStyle/>
            <a:p>
              <a:endParaRPr lang="en-US"/>
            </a:p>
          </p:txBody>
        </p:sp>
        <p:sp>
          <p:nvSpPr>
            <p:cNvPr id="13" name="TextBox 13"/>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4" name="Freeform 14"/>
          <p:cNvSpPr/>
          <p:nvPr/>
        </p:nvSpPr>
        <p:spPr>
          <a:xfrm>
            <a:off x="9569337" y="4762500"/>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3">
              <a:extLst>
                <a:ext uri="{96DAC541-7B7A-43D3-8B79-37D633B846F1}">
                  <asvg:svgBlip xmlns:asvg="http://schemas.microsoft.com/office/drawing/2016/SVG/main" r:embed="rId4"/>
                </a:ext>
              </a:extLst>
            </a:blip>
            <a:stretch>
              <a:fillRect t="-114545"/>
            </a:stretch>
          </a:blipFill>
          <a:ln cap="sq">
            <a:noFill/>
            <a:prstDash val="solid"/>
            <a:miter/>
          </a:ln>
        </p:spPr>
        <p:txBody>
          <a:bodyPr/>
          <a:lstStyle/>
          <a:p>
            <a:endParaRPr lang="en-US"/>
          </a:p>
        </p:txBody>
      </p:sp>
      <p:sp>
        <p:nvSpPr>
          <p:cNvPr id="15" name="Freeform 15"/>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grpSp>
        <p:nvGrpSpPr>
          <p:cNvPr id="16" name="Group 16"/>
          <p:cNvGrpSpPr/>
          <p:nvPr/>
        </p:nvGrpSpPr>
        <p:grpSpPr>
          <a:xfrm rot="-10800000">
            <a:off x="12589725" y="4762500"/>
            <a:ext cx="3128394" cy="3751948"/>
            <a:chOff x="0" y="0"/>
            <a:chExt cx="2041606" cy="2448541"/>
          </a:xfrm>
        </p:grpSpPr>
        <p:sp>
          <p:nvSpPr>
            <p:cNvPr id="17" name="Freeform 17"/>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txBody>
            <a:bodyPr/>
            <a:lstStyle/>
            <a:p>
              <a:endParaRPr lang="en-US" dirty="0"/>
            </a:p>
          </p:txBody>
        </p:sp>
        <p:sp>
          <p:nvSpPr>
            <p:cNvPr id="18" name="TextBox 18"/>
            <p:cNvSpPr txBox="1"/>
            <p:nvPr/>
          </p:nvSpPr>
          <p:spPr>
            <a:xfrm>
              <a:off x="0" y="-38100"/>
              <a:ext cx="2041606" cy="2486641"/>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9" name="Freeform 19"/>
          <p:cNvSpPr/>
          <p:nvPr/>
        </p:nvSpPr>
        <p:spPr>
          <a:xfrm>
            <a:off x="13080732" y="4762500"/>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3">
              <a:extLst>
                <a:ext uri="{96DAC541-7B7A-43D3-8B79-37D633B846F1}">
                  <asvg:svgBlip xmlns:asvg="http://schemas.microsoft.com/office/drawing/2016/SVG/main" r:embed="rId4"/>
                </a:ext>
              </a:extLst>
            </a:blip>
            <a:stretch>
              <a:fillRect t="-114545"/>
            </a:stretch>
          </a:blipFill>
          <a:ln cap="sq">
            <a:noFill/>
            <a:prstDash val="solid"/>
            <a:miter/>
          </a:ln>
        </p:spPr>
        <p:txBody>
          <a:bodyPr/>
          <a:lstStyle/>
          <a:p>
            <a:endParaRPr lang="en-US"/>
          </a:p>
        </p:txBody>
      </p:sp>
      <p:sp>
        <p:nvSpPr>
          <p:cNvPr id="21" name="Freeform 21" descr="Map with pin with solid fill"/>
          <p:cNvSpPr/>
          <p:nvPr/>
        </p:nvSpPr>
        <p:spPr>
          <a:xfrm>
            <a:off x="10151398" y="5895647"/>
            <a:ext cx="937482" cy="724418"/>
          </a:xfrm>
          <a:custGeom>
            <a:avLst/>
            <a:gdLst/>
            <a:ahLst/>
            <a:cxnLst/>
            <a:rect l="l" t="t" r="r" b="b"/>
            <a:pathLst>
              <a:path w="937482" h="724418">
                <a:moveTo>
                  <a:pt x="0" y="0"/>
                </a:moveTo>
                <a:lnTo>
                  <a:pt x="937482" y="0"/>
                </a:lnTo>
                <a:lnTo>
                  <a:pt x="937482" y="724419"/>
                </a:lnTo>
                <a:lnTo>
                  <a:pt x="0" y="724419"/>
                </a:lnTo>
                <a:lnTo>
                  <a:pt x="0" y="0"/>
                </a:lnTo>
                <a:close/>
              </a:path>
            </a:pathLst>
          </a:cu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3" name="TextBox 23"/>
          <p:cNvSpPr txBox="1"/>
          <p:nvPr/>
        </p:nvSpPr>
        <p:spPr>
          <a:xfrm>
            <a:off x="2095642" y="2054763"/>
            <a:ext cx="12411795" cy="843629"/>
          </a:xfrm>
          <a:prstGeom prst="rect">
            <a:avLst/>
          </a:prstGeom>
        </p:spPr>
        <p:txBody>
          <a:bodyPr wrap="square" lIns="0" tIns="0" rIns="0" bIns="0" rtlCol="0" anchor="t">
            <a:spAutoFit/>
          </a:bodyPr>
          <a:lstStyle/>
          <a:p>
            <a:pPr algn="l">
              <a:lnSpc>
                <a:spcPts val="7178"/>
              </a:lnSpc>
            </a:pPr>
            <a:r>
              <a:rPr lang="en-US" sz="5127" spc="-102" dirty="0">
                <a:solidFill>
                  <a:srgbClr val="191919"/>
                </a:solidFill>
                <a:latin typeface="Open Sauce Bold"/>
              </a:rPr>
              <a:t>How can Machine Learning help here?   </a:t>
            </a:r>
          </a:p>
        </p:txBody>
      </p:sp>
      <p:sp>
        <p:nvSpPr>
          <p:cNvPr id="25" name="TextBox 25"/>
          <p:cNvSpPr txBox="1"/>
          <p:nvPr/>
        </p:nvSpPr>
        <p:spPr>
          <a:xfrm>
            <a:off x="2519475" y="7190653"/>
            <a:ext cx="2099327" cy="277967"/>
          </a:xfrm>
          <a:prstGeom prst="rect">
            <a:avLst/>
          </a:prstGeom>
        </p:spPr>
        <p:txBody>
          <a:bodyPr lIns="0" tIns="0" rIns="0" bIns="0" rtlCol="0" anchor="t">
            <a:spAutoFit/>
          </a:bodyPr>
          <a:lstStyle/>
          <a:p>
            <a:pPr marL="0" lvl="0" indent="0" algn="ctr">
              <a:lnSpc>
                <a:spcPts val="2278"/>
              </a:lnSpc>
              <a:spcBef>
                <a:spcPct val="0"/>
              </a:spcBef>
            </a:pPr>
            <a:r>
              <a:rPr lang="en-US" sz="1779" dirty="0">
                <a:solidFill>
                  <a:srgbClr val="343432"/>
                </a:solidFill>
                <a:latin typeface="Open Sauce Bold"/>
              </a:rPr>
              <a:t>Analyze the data</a:t>
            </a:r>
          </a:p>
        </p:txBody>
      </p:sp>
      <p:sp>
        <p:nvSpPr>
          <p:cNvPr id="26" name="TextBox 26"/>
          <p:cNvSpPr txBox="1"/>
          <p:nvPr/>
        </p:nvSpPr>
        <p:spPr>
          <a:xfrm>
            <a:off x="3130610" y="4834609"/>
            <a:ext cx="937482" cy="595909"/>
          </a:xfrm>
          <a:prstGeom prst="rect">
            <a:avLst/>
          </a:prstGeom>
        </p:spPr>
        <p:txBody>
          <a:bodyPr lIns="0" tIns="0" rIns="0" bIns="0" rtlCol="0" anchor="t">
            <a:spAutoFit/>
          </a:bodyPr>
          <a:lstStyle/>
          <a:p>
            <a:pPr marL="0" lvl="0" indent="0" algn="ctr">
              <a:lnSpc>
                <a:spcPts val="4895"/>
              </a:lnSpc>
              <a:spcBef>
                <a:spcPct val="0"/>
              </a:spcBef>
            </a:pPr>
            <a:r>
              <a:rPr lang="en-US" sz="3824" dirty="0">
                <a:solidFill>
                  <a:srgbClr val="F8F8F8"/>
                </a:solidFill>
                <a:latin typeface="Open Sauce Bold"/>
              </a:rPr>
              <a:t>01</a:t>
            </a:r>
          </a:p>
        </p:txBody>
      </p:sp>
      <p:sp>
        <p:nvSpPr>
          <p:cNvPr id="28" name="TextBox 28"/>
          <p:cNvSpPr txBox="1"/>
          <p:nvPr/>
        </p:nvSpPr>
        <p:spPr>
          <a:xfrm>
            <a:off x="6061081" y="7107633"/>
            <a:ext cx="2099327" cy="568617"/>
          </a:xfrm>
          <a:prstGeom prst="rect">
            <a:avLst/>
          </a:prstGeom>
        </p:spPr>
        <p:txBody>
          <a:bodyPr lIns="0" tIns="0" rIns="0" bIns="0" rtlCol="0" anchor="t">
            <a:spAutoFit/>
          </a:bodyPr>
          <a:lstStyle/>
          <a:p>
            <a:pPr marL="0" lvl="0" indent="0" algn="ctr">
              <a:lnSpc>
                <a:spcPts val="2278"/>
              </a:lnSpc>
              <a:spcBef>
                <a:spcPct val="0"/>
              </a:spcBef>
            </a:pPr>
            <a:r>
              <a:rPr lang="en-US" sz="1779" dirty="0">
                <a:solidFill>
                  <a:srgbClr val="343432"/>
                </a:solidFill>
                <a:latin typeface="Open Sauce Bold"/>
              </a:rPr>
              <a:t>Extract important features</a:t>
            </a:r>
          </a:p>
        </p:txBody>
      </p:sp>
      <p:sp>
        <p:nvSpPr>
          <p:cNvPr id="29" name="TextBox 29"/>
          <p:cNvSpPr txBox="1"/>
          <p:nvPr/>
        </p:nvSpPr>
        <p:spPr>
          <a:xfrm>
            <a:off x="6642004" y="4834609"/>
            <a:ext cx="937482" cy="595909"/>
          </a:xfrm>
          <a:prstGeom prst="rect">
            <a:avLst/>
          </a:prstGeom>
        </p:spPr>
        <p:txBody>
          <a:bodyPr lIns="0" tIns="0" rIns="0" bIns="0" rtlCol="0" anchor="t">
            <a:spAutoFit/>
          </a:bodyPr>
          <a:lstStyle/>
          <a:p>
            <a:pPr marL="0" lvl="0" indent="0" algn="ctr">
              <a:lnSpc>
                <a:spcPts val="4895"/>
              </a:lnSpc>
              <a:spcBef>
                <a:spcPct val="0"/>
              </a:spcBef>
            </a:pPr>
            <a:r>
              <a:rPr lang="en-US" sz="3824">
                <a:solidFill>
                  <a:srgbClr val="F8F8F8"/>
                </a:solidFill>
                <a:latin typeface="Open Sauce Bold"/>
              </a:rPr>
              <a:t>02</a:t>
            </a:r>
          </a:p>
        </p:txBody>
      </p:sp>
      <p:sp>
        <p:nvSpPr>
          <p:cNvPr id="31" name="TextBox 31"/>
          <p:cNvSpPr txBox="1"/>
          <p:nvPr/>
        </p:nvSpPr>
        <p:spPr>
          <a:xfrm>
            <a:off x="9592863" y="6889359"/>
            <a:ext cx="2099327" cy="1158522"/>
          </a:xfrm>
          <a:prstGeom prst="rect">
            <a:avLst/>
          </a:prstGeom>
        </p:spPr>
        <p:txBody>
          <a:bodyPr lIns="0" tIns="0" rIns="0" bIns="0" rtlCol="0" anchor="t">
            <a:spAutoFit/>
          </a:bodyPr>
          <a:lstStyle/>
          <a:p>
            <a:pPr marL="0" lvl="0" indent="0" algn="ctr">
              <a:lnSpc>
                <a:spcPts val="2278"/>
              </a:lnSpc>
              <a:spcBef>
                <a:spcPct val="0"/>
              </a:spcBef>
            </a:pPr>
            <a:r>
              <a:rPr lang="en-US" sz="1779" dirty="0">
                <a:solidFill>
                  <a:srgbClr val="343432"/>
                </a:solidFill>
                <a:latin typeface="Open Sauce Bold"/>
              </a:rPr>
              <a:t>Determine the regions with high below poverty families </a:t>
            </a:r>
          </a:p>
        </p:txBody>
      </p:sp>
      <p:sp>
        <p:nvSpPr>
          <p:cNvPr id="32" name="TextBox 32"/>
          <p:cNvSpPr txBox="1"/>
          <p:nvPr/>
        </p:nvSpPr>
        <p:spPr>
          <a:xfrm>
            <a:off x="10151398" y="4834609"/>
            <a:ext cx="937482" cy="595909"/>
          </a:xfrm>
          <a:prstGeom prst="rect">
            <a:avLst/>
          </a:prstGeom>
          <a:solidFill>
            <a:srgbClr val="106861"/>
          </a:solidFill>
        </p:spPr>
        <p:txBody>
          <a:bodyPr lIns="0" tIns="0" rIns="0" bIns="0" rtlCol="0" anchor="t">
            <a:spAutoFit/>
          </a:bodyPr>
          <a:lstStyle/>
          <a:p>
            <a:pPr marL="0" lvl="0" indent="0" algn="ctr">
              <a:lnSpc>
                <a:spcPts val="4895"/>
              </a:lnSpc>
              <a:spcBef>
                <a:spcPct val="0"/>
              </a:spcBef>
            </a:pPr>
            <a:r>
              <a:rPr lang="en-US" sz="3824" dirty="0">
                <a:solidFill>
                  <a:srgbClr val="F8F8F8"/>
                </a:solidFill>
                <a:latin typeface="Open Sauce Bold"/>
              </a:rPr>
              <a:t>03</a:t>
            </a:r>
          </a:p>
        </p:txBody>
      </p:sp>
      <p:sp>
        <p:nvSpPr>
          <p:cNvPr id="34" name="TextBox 34"/>
          <p:cNvSpPr txBox="1"/>
          <p:nvPr/>
        </p:nvSpPr>
        <p:spPr>
          <a:xfrm>
            <a:off x="13104257" y="6927417"/>
            <a:ext cx="2099327" cy="1158522"/>
          </a:xfrm>
          <a:prstGeom prst="rect">
            <a:avLst/>
          </a:prstGeom>
        </p:spPr>
        <p:txBody>
          <a:bodyPr lIns="0" tIns="0" rIns="0" bIns="0" rtlCol="0" anchor="t">
            <a:spAutoFit/>
          </a:bodyPr>
          <a:lstStyle/>
          <a:p>
            <a:pPr marL="0" lvl="0" indent="0" algn="ctr">
              <a:lnSpc>
                <a:spcPts val="2278"/>
              </a:lnSpc>
              <a:spcBef>
                <a:spcPct val="0"/>
              </a:spcBef>
            </a:pPr>
            <a:r>
              <a:rPr lang="en-US" sz="1779" dirty="0">
                <a:solidFill>
                  <a:srgbClr val="343432"/>
                </a:solidFill>
                <a:latin typeface="Open Sauce Bold"/>
              </a:rPr>
              <a:t>Clustering states with similar economic condition</a:t>
            </a:r>
          </a:p>
        </p:txBody>
      </p:sp>
      <p:sp>
        <p:nvSpPr>
          <p:cNvPr id="35" name="TextBox 35"/>
          <p:cNvSpPr txBox="1"/>
          <p:nvPr/>
        </p:nvSpPr>
        <p:spPr>
          <a:xfrm>
            <a:off x="13662793" y="4834609"/>
            <a:ext cx="937482" cy="595909"/>
          </a:xfrm>
          <a:prstGeom prst="rect">
            <a:avLst/>
          </a:prstGeom>
        </p:spPr>
        <p:txBody>
          <a:bodyPr lIns="0" tIns="0" rIns="0" bIns="0" rtlCol="0" anchor="t">
            <a:spAutoFit/>
          </a:bodyPr>
          <a:lstStyle/>
          <a:p>
            <a:pPr marL="0" lvl="0" indent="0" algn="ctr">
              <a:lnSpc>
                <a:spcPts val="4895"/>
              </a:lnSpc>
              <a:spcBef>
                <a:spcPct val="0"/>
              </a:spcBef>
            </a:pPr>
            <a:r>
              <a:rPr lang="en-US" sz="3824">
                <a:solidFill>
                  <a:srgbClr val="F8F8F8"/>
                </a:solidFill>
                <a:latin typeface="Open Sauce Bold"/>
              </a:rPr>
              <a:t>04</a:t>
            </a:r>
          </a:p>
        </p:txBody>
      </p:sp>
      <p:sp>
        <p:nvSpPr>
          <p:cNvPr id="36" name="TextBox 36"/>
          <p:cNvSpPr txBox="1"/>
          <p:nvPr/>
        </p:nvSpPr>
        <p:spPr>
          <a:xfrm>
            <a:off x="2095642" y="3053081"/>
            <a:ext cx="13220558" cy="805477"/>
          </a:xfrm>
          <a:prstGeom prst="rect">
            <a:avLst/>
          </a:prstGeom>
        </p:spPr>
        <p:txBody>
          <a:bodyPr wrap="square" lIns="0" tIns="0" rIns="0" bIns="0" rtlCol="0" anchor="t">
            <a:spAutoFit/>
          </a:bodyPr>
          <a:lstStyle/>
          <a:p>
            <a:pPr marL="0" lvl="0" indent="0" algn="l">
              <a:lnSpc>
                <a:spcPts val="3301"/>
              </a:lnSpc>
            </a:pPr>
            <a:r>
              <a:rPr lang="en-US" sz="2200" dirty="0">
                <a:solidFill>
                  <a:srgbClr val="343432"/>
                </a:solidFill>
                <a:latin typeface="Open Sauce"/>
              </a:rPr>
              <a:t>Machine learning model can learn and analyze different patterns of data collected from American Community Survey (ACS). </a:t>
            </a:r>
          </a:p>
        </p:txBody>
      </p:sp>
      <p:sp>
        <p:nvSpPr>
          <p:cNvPr id="37" name="Freeform 37"/>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40" name="Freeform 20" descr="Connections with solid fill"/>
          <p:cNvSpPr/>
          <p:nvPr/>
        </p:nvSpPr>
        <p:spPr>
          <a:xfrm>
            <a:off x="13772143" y="5851496"/>
            <a:ext cx="763553" cy="799913"/>
          </a:xfrm>
          <a:custGeom>
            <a:avLst/>
            <a:gdLst/>
            <a:ahLst/>
            <a:cxnLst/>
            <a:rect l="l" t="t" r="r" b="b"/>
            <a:pathLst>
              <a:path w="763553" h="799913">
                <a:moveTo>
                  <a:pt x="0" y="0"/>
                </a:moveTo>
                <a:lnTo>
                  <a:pt x="763553" y="0"/>
                </a:lnTo>
                <a:lnTo>
                  <a:pt x="763553" y="799913"/>
                </a:lnTo>
                <a:lnTo>
                  <a:pt x="0" y="799913"/>
                </a:lnTo>
                <a:lnTo>
                  <a:pt x="0" y="0"/>
                </a:lnTo>
                <a:close/>
              </a:path>
            </a:pathLst>
          </a:cu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pic>
        <p:nvPicPr>
          <p:cNvPr id="42" name="Graphic 41" descr="Comment Important with solid fill">
            <a:extLst>
              <a:ext uri="{FF2B5EF4-FFF2-40B4-BE49-F238E27FC236}">
                <a16:creationId xmlns:a16="http://schemas.microsoft.com/office/drawing/2014/main" id="{60003DBC-669E-A5F4-678A-030305D5E3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39446" y="5895091"/>
            <a:ext cx="914400" cy="914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15" name="Freeform 15"/>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23" name="TextBox 23"/>
          <p:cNvSpPr txBox="1"/>
          <p:nvPr/>
        </p:nvSpPr>
        <p:spPr>
          <a:xfrm>
            <a:off x="2095642" y="2054763"/>
            <a:ext cx="12411795" cy="843629"/>
          </a:xfrm>
          <a:prstGeom prst="rect">
            <a:avLst/>
          </a:prstGeom>
        </p:spPr>
        <p:txBody>
          <a:bodyPr wrap="square" lIns="0" tIns="0" rIns="0" bIns="0" rtlCol="0" anchor="t">
            <a:spAutoFit/>
          </a:bodyPr>
          <a:lstStyle/>
          <a:p>
            <a:pPr algn="l">
              <a:lnSpc>
                <a:spcPts val="7178"/>
              </a:lnSpc>
            </a:pPr>
            <a:r>
              <a:rPr lang="en-US" sz="5127" spc="-102" dirty="0">
                <a:solidFill>
                  <a:srgbClr val="191919"/>
                </a:solidFill>
                <a:latin typeface="Open Sauce Bold"/>
              </a:rPr>
              <a:t>Data Understanding</a:t>
            </a:r>
          </a:p>
        </p:txBody>
      </p:sp>
      <p:sp>
        <p:nvSpPr>
          <p:cNvPr id="36" name="TextBox 36"/>
          <p:cNvSpPr txBox="1"/>
          <p:nvPr/>
        </p:nvSpPr>
        <p:spPr>
          <a:xfrm>
            <a:off x="2070242" y="3543300"/>
            <a:ext cx="13220558" cy="3344634"/>
          </a:xfrm>
          <a:prstGeom prst="rect">
            <a:avLst/>
          </a:prstGeom>
        </p:spPr>
        <p:txBody>
          <a:bodyPr wrap="square" lIns="0" tIns="0" rIns="0" bIns="0" rtlCol="0" anchor="t">
            <a:spAutoFit/>
          </a:bodyPr>
          <a:lstStyle/>
          <a:p>
            <a:pPr marL="0" lvl="0" indent="0" algn="l">
              <a:lnSpc>
                <a:spcPts val="3301"/>
              </a:lnSpc>
            </a:pPr>
            <a:r>
              <a:rPr lang="en-US" sz="2200" dirty="0">
                <a:solidFill>
                  <a:srgbClr val="343432"/>
                </a:solidFill>
                <a:latin typeface="Open Sauce"/>
              </a:rPr>
              <a:t>Machine learning model can learn and analyze different patterns of data collected from American Community Survey (ACS). </a:t>
            </a:r>
          </a:p>
          <a:p>
            <a:pPr marL="0" lvl="0" indent="0" algn="l">
              <a:lnSpc>
                <a:spcPts val="3301"/>
              </a:lnSpc>
            </a:pPr>
            <a:endParaRPr lang="en-US" sz="2200" dirty="0">
              <a:solidFill>
                <a:srgbClr val="343432"/>
              </a:solidFill>
              <a:latin typeface="Open Sauce"/>
            </a:endParaRPr>
          </a:p>
          <a:p>
            <a:pPr marL="0" lvl="0" indent="0" algn="l">
              <a:lnSpc>
                <a:spcPts val="3301"/>
              </a:lnSpc>
            </a:pPr>
            <a:r>
              <a:rPr lang="en-US" sz="2200" b="1" u="sng" dirty="0">
                <a:latin typeface="Open Sauce"/>
              </a:rPr>
              <a:t>Data Source</a:t>
            </a:r>
            <a:r>
              <a:rPr lang="en-US" sz="2200" u="sng" dirty="0">
                <a:latin typeface="Open Sauce"/>
              </a:rPr>
              <a:t>: </a:t>
            </a:r>
            <a:r>
              <a:rPr lang="en-US" sz="2200" dirty="0">
                <a:solidFill>
                  <a:srgbClr val="343432"/>
                </a:solidFill>
                <a:latin typeface="Open Sauce"/>
              </a:rPr>
              <a:t>American Community Survey (ACS)</a:t>
            </a:r>
          </a:p>
          <a:p>
            <a:pPr marL="0" lvl="0" indent="0" algn="l">
              <a:lnSpc>
                <a:spcPts val="3301"/>
              </a:lnSpc>
            </a:pPr>
            <a:r>
              <a:rPr lang="en-US" sz="2200" b="1" u="sng" dirty="0">
                <a:latin typeface="Open Sauce"/>
              </a:rPr>
              <a:t>Dimension</a:t>
            </a:r>
            <a:r>
              <a:rPr lang="en-US" sz="2200" dirty="0">
                <a:solidFill>
                  <a:srgbClr val="343432"/>
                </a:solidFill>
                <a:latin typeface="Open Sauce"/>
              </a:rPr>
              <a:t>: 562 * 59</a:t>
            </a:r>
          </a:p>
          <a:p>
            <a:pPr marL="0" lvl="0" indent="0" algn="l">
              <a:lnSpc>
                <a:spcPts val="3301"/>
              </a:lnSpc>
            </a:pPr>
            <a:r>
              <a:rPr lang="en-US" sz="2200" b="1" u="sng" dirty="0">
                <a:latin typeface="Open Sauce"/>
              </a:rPr>
              <a:t>Features</a:t>
            </a:r>
            <a:r>
              <a:rPr lang="en-US" sz="2200" u="sng" dirty="0">
                <a:solidFill>
                  <a:srgbClr val="343432"/>
                </a:solidFill>
                <a:latin typeface="Open Sauce"/>
              </a:rPr>
              <a:t>: </a:t>
            </a:r>
            <a:r>
              <a:rPr lang="en-US" sz="2200" dirty="0">
                <a:solidFill>
                  <a:srgbClr val="343432"/>
                </a:solidFill>
                <a:latin typeface="Open Sauce"/>
              </a:rPr>
              <a:t>Types Of Earnings, House-Hold Makeup , Income, Gender, Education , Poverty, Employment, Race, Age</a:t>
            </a:r>
          </a:p>
          <a:p>
            <a:pPr marL="0" lvl="0" indent="0" algn="l">
              <a:lnSpc>
                <a:spcPts val="3301"/>
              </a:lnSpc>
            </a:pPr>
            <a:endParaRPr lang="en-US" sz="2200" dirty="0">
              <a:solidFill>
                <a:srgbClr val="343432"/>
              </a:solidFill>
              <a:latin typeface="Open Sauce"/>
            </a:endParaRPr>
          </a:p>
        </p:txBody>
      </p:sp>
      <p:sp>
        <p:nvSpPr>
          <p:cNvPr id="37" name="Freeform 37"/>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Tree>
    <p:extLst>
      <p:ext uri="{BB962C8B-B14F-4D97-AF65-F5344CB8AC3E}">
        <p14:creationId xmlns:p14="http://schemas.microsoft.com/office/powerpoint/2010/main" val="2053816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a:off x="683899" y="1095406"/>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txBody>
            <a:bodyPr/>
            <a:lstStyle/>
            <a:p>
              <a:endParaRPr lang="en-US"/>
            </a:p>
          </p:txBody>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1372092" y="1637216"/>
            <a:ext cx="13977506" cy="843629"/>
          </a:xfrm>
          <a:prstGeom prst="rect">
            <a:avLst/>
          </a:prstGeom>
        </p:spPr>
        <p:txBody>
          <a:bodyPr wrap="square" lIns="0" tIns="0" rIns="0" bIns="0" rtlCol="0" anchor="t">
            <a:spAutoFit/>
          </a:bodyPr>
          <a:lstStyle/>
          <a:p>
            <a:pPr marL="0" lvl="0" indent="0" algn="l">
              <a:lnSpc>
                <a:spcPts val="7178"/>
              </a:lnSpc>
              <a:spcBef>
                <a:spcPct val="0"/>
              </a:spcBef>
            </a:pPr>
            <a:r>
              <a:rPr lang="en-US" sz="5400" spc="-102" dirty="0">
                <a:solidFill>
                  <a:srgbClr val="191919"/>
                </a:solidFill>
                <a:latin typeface="Open Sauce Bold"/>
              </a:rPr>
              <a:t>Data Plan</a:t>
            </a:r>
          </a:p>
        </p:txBody>
      </p:sp>
      <p:sp>
        <p:nvSpPr>
          <p:cNvPr id="7" name="Freeform 7"/>
          <p:cNvSpPr/>
          <p:nvPr/>
        </p:nvSpPr>
        <p:spPr>
          <a:xfrm rot="-5400000">
            <a:off x="2443459" y="5261939"/>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4">
              <a:extLst>
                <a:ext uri="{96DAC541-7B7A-43D3-8B79-37D633B846F1}">
                  <asvg:svgBlip xmlns:asvg="http://schemas.microsoft.com/office/drawing/2016/SVG/main" r:embed="rId5"/>
                </a:ext>
              </a:extLst>
            </a:blip>
            <a:stretch>
              <a:fillRect l="-105420"/>
            </a:stretch>
          </a:blipFill>
          <a:ln cap="sq">
            <a:noFill/>
            <a:prstDash val="solid"/>
            <a:miter/>
          </a:ln>
        </p:spPr>
        <p:txBody>
          <a:bodyPr/>
          <a:lstStyle/>
          <a:p>
            <a:endParaRPr lang="en-US"/>
          </a:p>
        </p:txBody>
      </p:sp>
      <p:sp>
        <p:nvSpPr>
          <p:cNvPr id="8" name="Freeform 8"/>
          <p:cNvSpPr/>
          <p:nvPr/>
        </p:nvSpPr>
        <p:spPr>
          <a:xfrm rot="-5400000">
            <a:off x="2001983" y="5892084"/>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9" name="AutoShape 9"/>
          <p:cNvSpPr/>
          <p:nvPr/>
        </p:nvSpPr>
        <p:spPr>
          <a:xfrm>
            <a:off x="2951228" y="7733460"/>
            <a:ext cx="0" cy="467846"/>
          </a:xfrm>
          <a:prstGeom prst="line">
            <a:avLst/>
          </a:prstGeom>
          <a:ln w="38100" cap="rnd">
            <a:solidFill>
              <a:srgbClr val="106861"/>
            </a:solidFill>
            <a:prstDash val="sysDot"/>
            <a:headEnd type="none" w="sm" len="sm"/>
            <a:tailEnd type="oval" w="lg" len="lg"/>
          </a:ln>
        </p:spPr>
        <p:txBody>
          <a:bodyPr/>
          <a:lstStyle/>
          <a:p>
            <a:endParaRPr lang="en-US"/>
          </a:p>
        </p:txBody>
      </p:sp>
      <p:sp>
        <p:nvSpPr>
          <p:cNvPr id="10" name="Freeform 10"/>
          <p:cNvSpPr/>
          <p:nvPr/>
        </p:nvSpPr>
        <p:spPr>
          <a:xfrm rot="-5400000" flipH="1" flipV="1">
            <a:off x="4503931" y="6277478"/>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8">
              <a:extLst>
                <a:ext uri="{96DAC541-7B7A-43D3-8B79-37D633B846F1}">
                  <asvg:svgBlip xmlns:asvg="http://schemas.microsoft.com/office/drawing/2016/SVG/main" r:embed="rId9"/>
                </a:ext>
              </a:extLst>
            </a:blip>
            <a:stretch>
              <a:fillRect l="-105420"/>
            </a:stretch>
          </a:blipFill>
        </p:spPr>
        <p:txBody>
          <a:bodyPr/>
          <a:lstStyle/>
          <a:p>
            <a:endParaRPr lang="en-US"/>
          </a:p>
        </p:txBody>
      </p:sp>
      <p:sp>
        <p:nvSpPr>
          <p:cNvPr id="11" name="Freeform 11"/>
          <p:cNvSpPr/>
          <p:nvPr/>
        </p:nvSpPr>
        <p:spPr>
          <a:xfrm rot="-5400000">
            <a:off x="4091013" y="5892084"/>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2" name="AutoShape 12"/>
          <p:cNvSpPr/>
          <p:nvPr/>
        </p:nvSpPr>
        <p:spPr>
          <a:xfrm flipH="1" flipV="1">
            <a:off x="4981022" y="5424060"/>
            <a:ext cx="3218" cy="467835"/>
          </a:xfrm>
          <a:prstGeom prst="line">
            <a:avLst/>
          </a:prstGeom>
          <a:ln w="38100" cap="rnd">
            <a:solidFill>
              <a:srgbClr val="AEEA00"/>
            </a:solidFill>
            <a:prstDash val="sysDot"/>
            <a:headEnd type="none" w="sm" len="sm"/>
            <a:tailEnd type="oval" w="lg" len="lg"/>
          </a:ln>
        </p:spPr>
        <p:txBody>
          <a:bodyPr/>
          <a:lstStyle/>
          <a:p>
            <a:endParaRPr lang="en-US"/>
          </a:p>
        </p:txBody>
      </p:sp>
      <p:sp>
        <p:nvSpPr>
          <p:cNvPr id="13" name="Freeform 13"/>
          <p:cNvSpPr/>
          <p:nvPr/>
        </p:nvSpPr>
        <p:spPr>
          <a:xfrm rot="-5400000">
            <a:off x="6560405" y="5262027"/>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4">
              <a:extLst>
                <a:ext uri="{96DAC541-7B7A-43D3-8B79-37D633B846F1}">
                  <asvg:svgBlip xmlns:asvg="http://schemas.microsoft.com/office/drawing/2016/SVG/main" r:embed="rId5"/>
                </a:ext>
              </a:extLst>
            </a:blip>
            <a:stretch>
              <a:fillRect l="-105420"/>
            </a:stretch>
          </a:blipFill>
          <a:ln cap="sq">
            <a:noFill/>
            <a:prstDash val="solid"/>
            <a:miter/>
          </a:ln>
        </p:spPr>
        <p:txBody>
          <a:bodyPr/>
          <a:lstStyle/>
          <a:p>
            <a:endParaRPr lang="en-US"/>
          </a:p>
        </p:txBody>
      </p:sp>
      <p:sp>
        <p:nvSpPr>
          <p:cNvPr id="14" name="Freeform 14"/>
          <p:cNvSpPr/>
          <p:nvPr/>
        </p:nvSpPr>
        <p:spPr>
          <a:xfrm rot="-5400000">
            <a:off x="6118930" y="5892172"/>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dirty="0"/>
          </a:p>
        </p:txBody>
      </p:sp>
      <p:sp>
        <p:nvSpPr>
          <p:cNvPr id="15" name="AutoShape 15"/>
          <p:cNvSpPr/>
          <p:nvPr/>
        </p:nvSpPr>
        <p:spPr>
          <a:xfrm>
            <a:off x="7068175" y="7733548"/>
            <a:ext cx="0" cy="467846"/>
          </a:xfrm>
          <a:prstGeom prst="line">
            <a:avLst/>
          </a:prstGeom>
          <a:ln w="38100" cap="rnd">
            <a:solidFill>
              <a:srgbClr val="106861"/>
            </a:solidFill>
            <a:prstDash val="sysDot"/>
            <a:headEnd type="none" w="sm" len="sm"/>
            <a:tailEnd type="oval" w="lg" len="lg"/>
          </a:ln>
        </p:spPr>
        <p:txBody>
          <a:bodyPr/>
          <a:lstStyle/>
          <a:p>
            <a:endParaRPr lang="en-US"/>
          </a:p>
        </p:txBody>
      </p:sp>
      <p:sp>
        <p:nvSpPr>
          <p:cNvPr id="16" name="Freeform 16"/>
          <p:cNvSpPr/>
          <p:nvPr/>
        </p:nvSpPr>
        <p:spPr>
          <a:xfrm rot="-5400000" flipH="1" flipV="1">
            <a:off x="8620878" y="6277566"/>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8">
              <a:extLst>
                <a:ext uri="{96DAC541-7B7A-43D3-8B79-37D633B846F1}">
                  <asvg:svgBlip xmlns:asvg="http://schemas.microsoft.com/office/drawing/2016/SVG/main" r:embed="rId9"/>
                </a:ext>
              </a:extLst>
            </a:blip>
            <a:stretch>
              <a:fillRect l="-105420"/>
            </a:stretch>
          </a:blipFill>
          <a:ln cap="sq">
            <a:noFill/>
            <a:prstDash val="solid"/>
            <a:miter/>
          </a:ln>
        </p:spPr>
        <p:txBody>
          <a:bodyPr/>
          <a:lstStyle/>
          <a:p>
            <a:endParaRPr lang="en-US"/>
          </a:p>
        </p:txBody>
      </p:sp>
      <p:sp>
        <p:nvSpPr>
          <p:cNvPr id="17" name="Freeform 17"/>
          <p:cNvSpPr/>
          <p:nvPr/>
        </p:nvSpPr>
        <p:spPr>
          <a:xfrm rot="-5400000">
            <a:off x="8207959" y="5892172"/>
            <a:ext cx="1841376" cy="1841376"/>
          </a:xfrm>
          <a:custGeom>
            <a:avLst/>
            <a:gdLst/>
            <a:ahLst/>
            <a:cxnLst/>
            <a:rect l="l" t="t" r="r" b="b"/>
            <a:pathLst>
              <a:path w="1841376" h="1841376">
                <a:moveTo>
                  <a:pt x="0" y="0"/>
                </a:moveTo>
                <a:lnTo>
                  <a:pt x="1841377" y="0"/>
                </a:lnTo>
                <a:lnTo>
                  <a:pt x="1841377"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dirty="0"/>
          </a:p>
        </p:txBody>
      </p:sp>
      <p:sp>
        <p:nvSpPr>
          <p:cNvPr id="18" name="AutoShape 18"/>
          <p:cNvSpPr/>
          <p:nvPr/>
        </p:nvSpPr>
        <p:spPr>
          <a:xfrm flipH="1" flipV="1">
            <a:off x="9097969" y="5424148"/>
            <a:ext cx="3218" cy="467835"/>
          </a:xfrm>
          <a:prstGeom prst="line">
            <a:avLst/>
          </a:prstGeom>
          <a:ln w="38100" cap="rnd">
            <a:solidFill>
              <a:srgbClr val="AEEA00"/>
            </a:solidFill>
            <a:prstDash val="sysDot"/>
            <a:headEnd type="none" w="sm" len="sm"/>
            <a:tailEnd type="oval" w="lg" len="lg"/>
          </a:ln>
        </p:spPr>
        <p:txBody>
          <a:bodyPr/>
          <a:lstStyle/>
          <a:p>
            <a:endParaRPr lang="en-US"/>
          </a:p>
        </p:txBody>
      </p:sp>
      <p:sp>
        <p:nvSpPr>
          <p:cNvPr id="19" name="Freeform 19"/>
          <p:cNvSpPr/>
          <p:nvPr/>
        </p:nvSpPr>
        <p:spPr>
          <a:xfrm rot="-5400000">
            <a:off x="10680746" y="5262027"/>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4">
              <a:extLst>
                <a:ext uri="{96DAC541-7B7A-43D3-8B79-37D633B846F1}">
                  <asvg:svgBlip xmlns:asvg="http://schemas.microsoft.com/office/drawing/2016/SVG/main" r:embed="rId5"/>
                </a:ext>
              </a:extLst>
            </a:blip>
            <a:stretch>
              <a:fillRect l="-105420"/>
            </a:stretch>
          </a:blipFill>
          <a:ln cap="sq">
            <a:noFill/>
            <a:prstDash val="solid"/>
            <a:miter/>
          </a:ln>
        </p:spPr>
        <p:txBody>
          <a:bodyPr/>
          <a:lstStyle/>
          <a:p>
            <a:endParaRPr lang="en-US"/>
          </a:p>
        </p:txBody>
      </p:sp>
      <p:sp>
        <p:nvSpPr>
          <p:cNvPr id="20" name="Freeform 20"/>
          <p:cNvSpPr/>
          <p:nvPr/>
        </p:nvSpPr>
        <p:spPr>
          <a:xfrm rot="-5400000">
            <a:off x="10239270" y="5892172"/>
            <a:ext cx="1841376" cy="1841376"/>
          </a:xfrm>
          <a:custGeom>
            <a:avLst/>
            <a:gdLst/>
            <a:ahLst/>
            <a:cxnLst/>
            <a:rect l="l" t="t" r="r" b="b"/>
            <a:pathLst>
              <a:path w="1841376" h="1841376">
                <a:moveTo>
                  <a:pt x="0" y="0"/>
                </a:moveTo>
                <a:lnTo>
                  <a:pt x="1841377" y="0"/>
                </a:lnTo>
                <a:lnTo>
                  <a:pt x="1841377"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21" name="AutoShape 21"/>
          <p:cNvSpPr/>
          <p:nvPr/>
        </p:nvSpPr>
        <p:spPr>
          <a:xfrm>
            <a:off x="11188515" y="7733548"/>
            <a:ext cx="0" cy="467846"/>
          </a:xfrm>
          <a:prstGeom prst="line">
            <a:avLst/>
          </a:prstGeom>
          <a:ln w="38100" cap="rnd">
            <a:solidFill>
              <a:srgbClr val="106861"/>
            </a:solidFill>
            <a:prstDash val="sysDot"/>
            <a:headEnd type="none" w="sm" len="sm"/>
            <a:tailEnd type="oval" w="lg" len="lg"/>
          </a:ln>
        </p:spPr>
        <p:txBody>
          <a:bodyPr/>
          <a:lstStyle/>
          <a:p>
            <a:endParaRPr lang="en-US"/>
          </a:p>
        </p:txBody>
      </p:sp>
      <p:sp>
        <p:nvSpPr>
          <p:cNvPr id="22" name="Freeform 22"/>
          <p:cNvSpPr/>
          <p:nvPr/>
        </p:nvSpPr>
        <p:spPr>
          <a:xfrm rot="-5400000" flipH="1" flipV="1">
            <a:off x="12735851" y="6277478"/>
            <a:ext cx="1015539" cy="2086127"/>
          </a:xfrm>
          <a:custGeom>
            <a:avLst/>
            <a:gdLst/>
            <a:ahLst/>
            <a:cxnLst/>
            <a:rect l="l" t="t" r="r" b="b"/>
            <a:pathLst>
              <a:path w="1015539" h="2086127">
                <a:moveTo>
                  <a:pt x="1015539" y="2086127"/>
                </a:moveTo>
                <a:lnTo>
                  <a:pt x="0" y="2086127"/>
                </a:lnTo>
                <a:lnTo>
                  <a:pt x="0" y="0"/>
                </a:lnTo>
                <a:lnTo>
                  <a:pt x="1015539" y="0"/>
                </a:lnTo>
                <a:lnTo>
                  <a:pt x="1015539" y="2086127"/>
                </a:lnTo>
                <a:close/>
              </a:path>
            </a:pathLst>
          </a:custGeom>
          <a:blipFill>
            <a:blip r:embed="rId8">
              <a:extLst>
                <a:ext uri="{96DAC541-7B7A-43D3-8B79-37D633B846F1}">
                  <asvg:svgBlip xmlns:asvg="http://schemas.microsoft.com/office/drawing/2016/SVG/main" r:embed="rId9"/>
                </a:ext>
              </a:extLst>
            </a:blip>
            <a:stretch>
              <a:fillRect l="-105420"/>
            </a:stretch>
          </a:blipFill>
          <a:ln cap="sq">
            <a:noFill/>
            <a:prstDash val="solid"/>
            <a:miter/>
          </a:ln>
        </p:spPr>
        <p:txBody>
          <a:bodyPr/>
          <a:lstStyle/>
          <a:p>
            <a:endParaRPr lang="en-US"/>
          </a:p>
        </p:txBody>
      </p:sp>
      <p:sp>
        <p:nvSpPr>
          <p:cNvPr id="23" name="Freeform 23"/>
          <p:cNvSpPr/>
          <p:nvPr/>
        </p:nvSpPr>
        <p:spPr>
          <a:xfrm rot="-5400000">
            <a:off x="12322932" y="5892084"/>
            <a:ext cx="1841376" cy="1841376"/>
          </a:xfrm>
          <a:custGeom>
            <a:avLst/>
            <a:gdLst/>
            <a:ahLst/>
            <a:cxnLst/>
            <a:rect l="l" t="t" r="r" b="b"/>
            <a:pathLst>
              <a:path w="1841376" h="1841376">
                <a:moveTo>
                  <a:pt x="0" y="0"/>
                </a:moveTo>
                <a:lnTo>
                  <a:pt x="1841377" y="0"/>
                </a:lnTo>
                <a:lnTo>
                  <a:pt x="1841377"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24" name="AutoShape 24"/>
          <p:cNvSpPr/>
          <p:nvPr/>
        </p:nvSpPr>
        <p:spPr>
          <a:xfrm flipH="1" flipV="1">
            <a:off x="13212942" y="5424060"/>
            <a:ext cx="3218" cy="467835"/>
          </a:xfrm>
          <a:prstGeom prst="line">
            <a:avLst/>
          </a:prstGeom>
          <a:ln w="38100" cap="rnd">
            <a:solidFill>
              <a:srgbClr val="AEEA00"/>
            </a:solidFill>
            <a:prstDash val="sysDot"/>
            <a:headEnd type="none" w="sm" len="sm"/>
            <a:tailEnd type="oval" w="lg" len="lg"/>
          </a:ln>
        </p:spPr>
        <p:txBody>
          <a:bodyPr/>
          <a:lstStyle/>
          <a:p>
            <a:endParaRPr lang="en-US"/>
          </a:p>
        </p:txBody>
      </p:sp>
      <p:sp>
        <p:nvSpPr>
          <p:cNvPr id="25" name="Freeform 25"/>
          <p:cNvSpPr/>
          <p:nvPr/>
        </p:nvSpPr>
        <p:spPr>
          <a:xfrm>
            <a:off x="12836132" y="6348857"/>
            <a:ext cx="763214" cy="971684"/>
          </a:xfrm>
          <a:custGeom>
            <a:avLst/>
            <a:gdLst/>
            <a:ahLst/>
            <a:cxnLst/>
            <a:rect l="l" t="t" r="r" b="b"/>
            <a:pathLst>
              <a:path w="763214" h="971684">
                <a:moveTo>
                  <a:pt x="0" y="0"/>
                </a:moveTo>
                <a:lnTo>
                  <a:pt x="763214" y="0"/>
                </a:lnTo>
                <a:lnTo>
                  <a:pt x="763214" y="971685"/>
                </a:lnTo>
                <a:lnTo>
                  <a:pt x="0" y="97168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6" name="Freeform 26"/>
          <p:cNvSpPr/>
          <p:nvPr/>
        </p:nvSpPr>
        <p:spPr>
          <a:xfrm rot="-5400000">
            <a:off x="14797638" y="5262027"/>
            <a:ext cx="1015539" cy="2086127"/>
          </a:xfrm>
          <a:custGeom>
            <a:avLst/>
            <a:gdLst/>
            <a:ahLst/>
            <a:cxnLst/>
            <a:rect l="l" t="t" r="r" b="b"/>
            <a:pathLst>
              <a:path w="1015539" h="2086127">
                <a:moveTo>
                  <a:pt x="0" y="0"/>
                </a:moveTo>
                <a:lnTo>
                  <a:pt x="1015539" y="0"/>
                </a:lnTo>
                <a:lnTo>
                  <a:pt x="1015539" y="2086127"/>
                </a:lnTo>
                <a:lnTo>
                  <a:pt x="0" y="2086127"/>
                </a:lnTo>
                <a:lnTo>
                  <a:pt x="0" y="0"/>
                </a:lnTo>
                <a:close/>
              </a:path>
            </a:pathLst>
          </a:custGeom>
          <a:blipFill>
            <a:blip r:embed="rId4">
              <a:extLst>
                <a:ext uri="{96DAC541-7B7A-43D3-8B79-37D633B846F1}">
                  <asvg:svgBlip xmlns:asvg="http://schemas.microsoft.com/office/drawing/2016/SVG/main" r:embed="rId5"/>
                </a:ext>
              </a:extLst>
            </a:blip>
            <a:stretch>
              <a:fillRect l="-105420"/>
            </a:stretch>
          </a:blipFill>
          <a:ln cap="sq">
            <a:noFill/>
            <a:prstDash val="solid"/>
            <a:miter/>
          </a:ln>
        </p:spPr>
        <p:txBody>
          <a:bodyPr/>
          <a:lstStyle/>
          <a:p>
            <a:endParaRPr lang="en-US"/>
          </a:p>
        </p:txBody>
      </p:sp>
      <p:sp>
        <p:nvSpPr>
          <p:cNvPr id="27" name="Freeform 27"/>
          <p:cNvSpPr/>
          <p:nvPr/>
        </p:nvSpPr>
        <p:spPr>
          <a:xfrm rot="-5400000">
            <a:off x="14356163" y="5892172"/>
            <a:ext cx="1841376" cy="1841376"/>
          </a:xfrm>
          <a:custGeom>
            <a:avLst/>
            <a:gdLst/>
            <a:ahLst/>
            <a:cxnLst/>
            <a:rect l="l" t="t" r="r" b="b"/>
            <a:pathLst>
              <a:path w="1841376" h="1841376">
                <a:moveTo>
                  <a:pt x="0" y="0"/>
                </a:moveTo>
                <a:lnTo>
                  <a:pt x="1841376" y="0"/>
                </a:lnTo>
                <a:lnTo>
                  <a:pt x="1841376" y="1841376"/>
                </a:lnTo>
                <a:lnTo>
                  <a:pt x="0" y="18413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28" name="AutoShape 28"/>
          <p:cNvSpPr/>
          <p:nvPr/>
        </p:nvSpPr>
        <p:spPr>
          <a:xfrm>
            <a:off x="15305408" y="7733548"/>
            <a:ext cx="0" cy="467846"/>
          </a:xfrm>
          <a:prstGeom prst="line">
            <a:avLst/>
          </a:prstGeom>
          <a:ln w="38100" cap="rnd">
            <a:solidFill>
              <a:srgbClr val="106861"/>
            </a:solidFill>
            <a:prstDash val="sysDot"/>
            <a:headEnd type="none" w="sm" len="sm"/>
            <a:tailEnd type="oval" w="lg" len="lg"/>
          </a:ln>
        </p:spPr>
        <p:txBody>
          <a:bodyPr/>
          <a:lstStyle/>
          <a:p>
            <a:endParaRPr lang="en-US"/>
          </a:p>
        </p:txBody>
      </p:sp>
      <p:sp>
        <p:nvSpPr>
          <p:cNvPr id="29" name="Freeform 29" descr="Presentation with pie chart with solid fill"/>
          <p:cNvSpPr/>
          <p:nvPr/>
        </p:nvSpPr>
        <p:spPr>
          <a:xfrm>
            <a:off x="8644206" y="6331463"/>
            <a:ext cx="958517" cy="891899"/>
          </a:xfrm>
          <a:custGeom>
            <a:avLst/>
            <a:gdLst/>
            <a:ahLst/>
            <a:cxnLst/>
            <a:rect l="l" t="t" r="r" b="b"/>
            <a:pathLst>
              <a:path w="780340" h="780340">
                <a:moveTo>
                  <a:pt x="0" y="0"/>
                </a:moveTo>
                <a:lnTo>
                  <a:pt x="780341" y="0"/>
                </a:lnTo>
                <a:lnTo>
                  <a:pt x="780341" y="780340"/>
                </a:lnTo>
                <a:lnTo>
                  <a:pt x="0" y="780340"/>
                </a:lnTo>
                <a:lnTo>
                  <a:pt x="0" y="0"/>
                </a:lnTo>
                <a:close/>
              </a:path>
            </a:pathLst>
          </a:cu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b="1" dirty="0"/>
          </a:p>
        </p:txBody>
      </p:sp>
      <p:sp>
        <p:nvSpPr>
          <p:cNvPr id="30" name="Freeform 30"/>
          <p:cNvSpPr/>
          <p:nvPr/>
        </p:nvSpPr>
        <p:spPr>
          <a:xfrm>
            <a:off x="2514225" y="6463732"/>
            <a:ext cx="816893" cy="766859"/>
          </a:xfrm>
          <a:custGeom>
            <a:avLst/>
            <a:gdLst/>
            <a:ahLst/>
            <a:cxnLst/>
            <a:rect l="l" t="t" r="r" b="b"/>
            <a:pathLst>
              <a:path w="816893" h="766859">
                <a:moveTo>
                  <a:pt x="0" y="0"/>
                </a:moveTo>
                <a:lnTo>
                  <a:pt x="816893" y="0"/>
                </a:lnTo>
                <a:lnTo>
                  <a:pt x="816893" y="766859"/>
                </a:lnTo>
                <a:lnTo>
                  <a:pt x="0" y="76685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
        <p:nvSpPr>
          <p:cNvPr id="31" name="Freeform 31"/>
          <p:cNvSpPr/>
          <p:nvPr/>
        </p:nvSpPr>
        <p:spPr>
          <a:xfrm>
            <a:off x="4548759" y="6348857"/>
            <a:ext cx="867745" cy="856898"/>
          </a:xfrm>
          <a:custGeom>
            <a:avLst/>
            <a:gdLst/>
            <a:ahLst/>
            <a:cxnLst/>
            <a:rect l="l" t="t" r="r" b="b"/>
            <a:pathLst>
              <a:path w="867745" h="856898">
                <a:moveTo>
                  <a:pt x="0" y="0"/>
                </a:moveTo>
                <a:lnTo>
                  <a:pt x="867744" y="0"/>
                </a:lnTo>
                <a:lnTo>
                  <a:pt x="867744" y="856898"/>
                </a:lnTo>
                <a:lnTo>
                  <a:pt x="0" y="856898"/>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US"/>
          </a:p>
        </p:txBody>
      </p:sp>
      <p:sp>
        <p:nvSpPr>
          <p:cNvPr id="32" name="Freeform 32" descr="Continuous Improvement with solid fill"/>
          <p:cNvSpPr/>
          <p:nvPr/>
        </p:nvSpPr>
        <p:spPr>
          <a:xfrm>
            <a:off x="6541728" y="6300501"/>
            <a:ext cx="987888" cy="1020040"/>
          </a:xfrm>
          <a:custGeom>
            <a:avLst/>
            <a:gdLst/>
            <a:ahLst/>
            <a:cxnLst/>
            <a:rect l="l" t="t" r="r" b="b"/>
            <a:pathLst>
              <a:path w="895690" h="897322">
                <a:moveTo>
                  <a:pt x="0" y="0"/>
                </a:moveTo>
                <a:lnTo>
                  <a:pt x="895691" y="0"/>
                </a:lnTo>
                <a:lnTo>
                  <a:pt x="895691" y="897322"/>
                </a:lnTo>
                <a:lnTo>
                  <a:pt x="0" y="897322"/>
                </a:lnTo>
                <a:lnTo>
                  <a:pt x="0" y="0"/>
                </a:lnTo>
                <a:close/>
              </a:path>
            </a:pathLst>
          </a:cu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US" b="1" dirty="0"/>
          </a:p>
        </p:txBody>
      </p:sp>
      <p:sp>
        <p:nvSpPr>
          <p:cNvPr id="33" name="Freeform 33"/>
          <p:cNvSpPr/>
          <p:nvPr/>
        </p:nvSpPr>
        <p:spPr>
          <a:xfrm>
            <a:off x="14798505" y="6316001"/>
            <a:ext cx="964788" cy="963034"/>
          </a:xfrm>
          <a:custGeom>
            <a:avLst/>
            <a:gdLst/>
            <a:ahLst/>
            <a:cxnLst/>
            <a:rect l="l" t="t" r="r" b="b"/>
            <a:pathLst>
              <a:path w="964788" h="963034">
                <a:moveTo>
                  <a:pt x="0" y="0"/>
                </a:moveTo>
                <a:lnTo>
                  <a:pt x="964788" y="0"/>
                </a:lnTo>
                <a:lnTo>
                  <a:pt x="964788" y="963034"/>
                </a:lnTo>
                <a:lnTo>
                  <a:pt x="0" y="963034"/>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US"/>
          </a:p>
        </p:txBody>
      </p:sp>
      <p:sp>
        <p:nvSpPr>
          <p:cNvPr id="34" name="Freeform 34" descr="Robot with solid fill"/>
          <p:cNvSpPr/>
          <p:nvPr/>
        </p:nvSpPr>
        <p:spPr>
          <a:xfrm>
            <a:off x="10709026" y="6374164"/>
            <a:ext cx="904871" cy="904871"/>
          </a:xfrm>
          <a:custGeom>
            <a:avLst/>
            <a:gdLst/>
            <a:ahLst/>
            <a:cxnLst/>
            <a:rect l="l" t="t" r="r" b="b"/>
            <a:pathLst>
              <a:path w="904871" h="904871">
                <a:moveTo>
                  <a:pt x="0" y="0"/>
                </a:moveTo>
                <a:lnTo>
                  <a:pt x="904871" y="0"/>
                </a:lnTo>
                <a:lnTo>
                  <a:pt x="904871" y="904871"/>
                </a:lnTo>
                <a:lnTo>
                  <a:pt x="0" y="904871"/>
                </a:lnTo>
                <a:lnTo>
                  <a:pt x="0" y="0"/>
                </a:lnTo>
                <a:close/>
              </a:path>
            </a:pathLst>
          </a:custGeom>
          <a: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US"/>
          </a:p>
        </p:txBody>
      </p:sp>
      <p:sp>
        <p:nvSpPr>
          <p:cNvPr id="35" name="TextBox 35"/>
          <p:cNvSpPr txBox="1"/>
          <p:nvPr/>
        </p:nvSpPr>
        <p:spPr>
          <a:xfrm>
            <a:off x="1920992" y="8289817"/>
            <a:ext cx="2060473" cy="569964"/>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rPr>
              <a:t>Data Collection from ACS </a:t>
            </a:r>
          </a:p>
        </p:txBody>
      </p:sp>
      <p:sp>
        <p:nvSpPr>
          <p:cNvPr id="36" name="TextBox 36"/>
          <p:cNvSpPr txBox="1"/>
          <p:nvPr/>
        </p:nvSpPr>
        <p:spPr>
          <a:xfrm>
            <a:off x="4015674" y="4913399"/>
            <a:ext cx="2060473" cy="275012"/>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rPr>
              <a:t>Setting Objective</a:t>
            </a:r>
          </a:p>
        </p:txBody>
      </p:sp>
      <p:sp>
        <p:nvSpPr>
          <p:cNvPr id="37" name="TextBox 37"/>
          <p:cNvSpPr txBox="1"/>
          <p:nvPr/>
        </p:nvSpPr>
        <p:spPr>
          <a:xfrm>
            <a:off x="6147486" y="8350512"/>
            <a:ext cx="2060473" cy="569964"/>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rPr>
              <a:t>Data Processing and Preparation</a:t>
            </a:r>
          </a:p>
        </p:txBody>
      </p:sp>
      <p:sp>
        <p:nvSpPr>
          <p:cNvPr id="38" name="TextBox 38"/>
          <p:cNvSpPr txBox="1"/>
          <p:nvPr/>
        </p:nvSpPr>
        <p:spPr>
          <a:xfrm>
            <a:off x="7785266" y="4671320"/>
            <a:ext cx="2641389" cy="569964"/>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rPr>
              <a:t>Exploratory data Analysis</a:t>
            </a:r>
          </a:p>
        </p:txBody>
      </p:sp>
      <p:sp>
        <p:nvSpPr>
          <p:cNvPr id="39" name="TextBox 39"/>
          <p:cNvSpPr txBox="1"/>
          <p:nvPr/>
        </p:nvSpPr>
        <p:spPr>
          <a:xfrm>
            <a:off x="10171711" y="8326677"/>
            <a:ext cx="2060473" cy="864917"/>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rPr>
              <a:t>Implementation of Machine Learning Model</a:t>
            </a:r>
          </a:p>
        </p:txBody>
      </p:sp>
      <p:sp>
        <p:nvSpPr>
          <p:cNvPr id="40" name="TextBox 40"/>
          <p:cNvSpPr txBox="1"/>
          <p:nvPr/>
        </p:nvSpPr>
        <p:spPr>
          <a:xfrm>
            <a:off x="12200835" y="4723166"/>
            <a:ext cx="2060473" cy="275012"/>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rPr>
              <a:t>Results</a:t>
            </a:r>
          </a:p>
        </p:txBody>
      </p:sp>
      <p:sp>
        <p:nvSpPr>
          <p:cNvPr id="41" name="TextBox 41"/>
          <p:cNvSpPr txBox="1"/>
          <p:nvPr/>
        </p:nvSpPr>
        <p:spPr>
          <a:xfrm>
            <a:off x="14333356" y="8377320"/>
            <a:ext cx="2060473" cy="275012"/>
          </a:xfrm>
          <a:prstGeom prst="rect">
            <a:avLst/>
          </a:prstGeom>
        </p:spPr>
        <p:txBody>
          <a:bodyPr lIns="0" tIns="0" rIns="0" bIns="0" rtlCol="0" anchor="t">
            <a:spAutoFit/>
          </a:bodyPr>
          <a:lstStyle/>
          <a:p>
            <a:pPr marL="0" lvl="0" indent="0" algn="ctr">
              <a:lnSpc>
                <a:spcPts val="2336"/>
              </a:lnSpc>
              <a:spcBef>
                <a:spcPct val="0"/>
              </a:spcBef>
            </a:pPr>
            <a:r>
              <a:rPr lang="en-US" sz="1825" dirty="0">
                <a:solidFill>
                  <a:srgbClr val="343432"/>
                </a:solidFill>
                <a:latin typeface="Open Sauce"/>
              </a:rPr>
              <a:t>Recommendation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1473</TotalTime>
  <Words>960</Words>
  <Application>Microsoft Office PowerPoint</Application>
  <PresentationFormat>Custom</PresentationFormat>
  <Paragraphs>154</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Söhne</vt:lpstr>
      <vt:lpstr>Aptos</vt:lpstr>
      <vt:lpstr>Open Sauce Bold</vt:lpstr>
      <vt:lpstr>Open Sauce Bold Italics</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Green Simple  Professional Business Project Presentation</dc:title>
  <dc:creator>Kamini Suresh Yelamar</dc:creator>
  <cp:lastModifiedBy>Kamini Suresh Yelamar</cp:lastModifiedBy>
  <cp:revision>37</cp:revision>
  <dcterms:created xsi:type="dcterms:W3CDTF">2006-08-16T00:00:00Z</dcterms:created>
  <dcterms:modified xsi:type="dcterms:W3CDTF">2024-05-07T23:41:38Z</dcterms:modified>
  <dc:identifier>DAGEeh1nYNQ</dc:identifier>
</cp:coreProperties>
</file>